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42"/>
  </p:notesMasterIdLst>
  <p:handoutMasterIdLst>
    <p:handoutMasterId r:id="rId43"/>
  </p:handoutMasterIdLst>
  <p:sldIdLst>
    <p:sldId id="3158" r:id="rId2"/>
    <p:sldId id="2857" r:id="rId3"/>
    <p:sldId id="2420" r:id="rId4"/>
    <p:sldId id="4164" r:id="rId5"/>
    <p:sldId id="4165" r:id="rId6"/>
    <p:sldId id="1410" r:id="rId7"/>
    <p:sldId id="4166" r:id="rId8"/>
    <p:sldId id="4167" r:id="rId9"/>
    <p:sldId id="4168" r:id="rId10"/>
    <p:sldId id="4169" r:id="rId11"/>
    <p:sldId id="1445" r:id="rId12"/>
    <p:sldId id="2425" r:id="rId13"/>
    <p:sldId id="2424" r:id="rId14"/>
    <p:sldId id="1393" r:id="rId15"/>
    <p:sldId id="2126" r:id="rId16"/>
    <p:sldId id="1433" r:id="rId17"/>
    <p:sldId id="4170" r:id="rId18"/>
    <p:sldId id="2829" r:id="rId19"/>
    <p:sldId id="2830" r:id="rId20"/>
    <p:sldId id="2831" r:id="rId21"/>
    <p:sldId id="2735" r:id="rId22"/>
    <p:sldId id="2839" r:id="rId23"/>
    <p:sldId id="2840" r:id="rId24"/>
    <p:sldId id="2841" r:id="rId25"/>
    <p:sldId id="2842" r:id="rId26"/>
    <p:sldId id="2843" r:id="rId27"/>
    <p:sldId id="2844" r:id="rId28"/>
    <p:sldId id="2845" r:id="rId29"/>
    <p:sldId id="2846" r:id="rId30"/>
    <p:sldId id="2847" r:id="rId31"/>
    <p:sldId id="2848" r:id="rId32"/>
    <p:sldId id="2853" r:id="rId33"/>
    <p:sldId id="2854" r:id="rId34"/>
    <p:sldId id="2849" r:id="rId35"/>
    <p:sldId id="2837" r:id="rId36"/>
    <p:sldId id="2838" r:id="rId37"/>
    <p:sldId id="2855" r:id="rId38"/>
    <p:sldId id="2856" r:id="rId39"/>
    <p:sldId id="2850" r:id="rId40"/>
    <p:sldId id="2851" r:id="rId41"/>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1534C"/>
    <a:srgbClr val="4B0082"/>
    <a:srgbClr val="2084D9"/>
    <a:srgbClr val="1E00AA"/>
    <a:srgbClr val="B7B1A9"/>
    <a:srgbClr val="800080"/>
    <a:srgbClr val="0000FF"/>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9650" autoAdjust="0"/>
  </p:normalViewPr>
  <p:slideViewPr>
    <p:cSldViewPr>
      <p:cViewPr varScale="1">
        <p:scale>
          <a:sx n="66" d="100"/>
          <a:sy n="66" d="100"/>
        </p:scale>
        <p:origin x="1286" y="38"/>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7/24/2024</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7/24/2024</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Activity</a:t>
            </a:r>
            <a:r>
              <a:rPr lang="en-US" dirty="0"/>
              <a:t> – taking place during the interaction with the other unit, </a:t>
            </a:r>
            <a:r>
              <a:rPr lang="hi-IN" dirty="0"/>
              <a:t>क्रिया</a:t>
            </a:r>
            <a:r>
              <a:rPr lang="en-IN" dirty="0"/>
              <a:t> </a:t>
            </a:r>
            <a:r>
              <a:rPr lang="en-IN" dirty="0">
                <a:sym typeface="Wingdings" panose="05000000000000000000" pitchFamily="2" charset="2"/>
              </a:rPr>
              <a:t></a:t>
            </a:r>
            <a:endParaRPr lang="en-US" dirty="0"/>
          </a:p>
          <a:p>
            <a:pPr marL="0" indent="0">
              <a:buNone/>
            </a:pPr>
            <a:endParaRPr lang="en-US" dirty="0"/>
          </a:p>
          <a:p>
            <a:pPr marL="0" indent="0">
              <a:buNone/>
            </a:pPr>
            <a:r>
              <a:rPr lang="en-US" b="1" dirty="0"/>
              <a:t>Natural Characteristic </a:t>
            </a:r>
            <a:r>
              <a:rPr lang="en-US" dirty="0"/>
              <a:t>– Interaction with other units, </a:t>
            </a:r>
            <a:r>
              <a:rPr lang="hi-IN" dirty="0"/>
              <a:t>स्वभाव</a:t>
            </a:r>
            <a:r>
              <a:rPr lang="en-IN" dirty="0"/>
              <a:t> </a:t>
            </a:r>
            <a:r>
              <a:rPr lang="en-IN" dirty="0">
                <a:sym typeface="Wingdings" panose="05000000000000000000" pitchFamily="2" charset="2"/>
              </a:rPr>
              <a:t></a:t>
            </a:r>
            <a:endParaRPr lang="en-US" dirty="0"/>
          </a:p>
          <a:p>
            <a:pPr marL="0" indent="0">
              <a:buNone/>
            </a:pPr>
            <a:endParaRPr lang="en-US" dirty="0"/>
          </a:p>
          <a:p>
            <a:pPr marL="0" indent="0">
              <a:buNone/>
            </a:pPr>
            <a:r>
              <a:rPr lang="en-US" b="1" dirty="0"/>
              <a:t>Innateness</a:t>
            </a:r>
            <a:r>
              <a:rPr lang="en-US" dirty="0"/>
              <a:t> – Self-organization, </a:t>
            </a:r>
            <a:r>
              <a:rPr lang="hi-IN" dirty="0"/>
              <a:t>धारणा</a:t>
            </a:r>
            <a:endParaRPr lang="en-US" dirty="0"/>
          </a:p>
          <a:p>
            <a:endParaRPr lang="en-IN" dirty="0"/>
          </a:p>
        </p:txBody>
      </p:sp>
    </p:spTree>
    <p:extLst>
      <p:ext uri="{BB962C8B-B14F-4D97-AF65-F5344CB8AC3E}">
        <p14:creationId xmlns:p14="http://schemas.microsoft.com/office/powerpoint/2010/main" val="2318590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7E8B6158-AE4F-4010-B310-0D34B11019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E9414044-27D4-4D6C-A3FE-6A5A9FB30C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6501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3"/>
            <a:ext cx="2709862" cy="369887"/>
            <a:chOff x="109537" y="6564868"/>
            <a:chExt cx="27098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8"/>
              <a:ext cx="19050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Team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0" r:id="rId2"/>
    <p:sldLayoutId id="2147490829" r:id="rId3"/>
    <p:sldLayoutId id="2147490831" r:id="rId4"/>
    <p:sldLayoutId id="2147490834" r:id="rId5"/>
    <p:sldLayoutId id="2147490833" r:id="rId6"/>
    <p:sldLayoutId id="2147490836" r:id="rId7"/>
    <p:sldLayoutId id="2147490835" r:id="rId8"/>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planetaryrenewal.org/ipr/vegetarian.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18BC626-9D12-4A3E-B253-4E13280A3D95}"/>
              </a:ext>
            </a:extLst>
          </p:cNvPr>
          <p:cNvSpPr>
            <a:spLocks noGrp="1"/>
          </p:cNvSpPr>
          <p:nvPr>
            <p:ph type="subTitle" idx="1"/>
          </p:nvPr>
        </p:nvSpPr>
        <p:spPr/>
        <p:txBody>
          <a:bodyPr/>
          <a:lstStyle/>
          <a:p>
            <a:r>
              <a:rPr lang="en-US" altLang="en-US" dirty="0">
                <a:latin typeface="Arial" panose="020B0604020202020204" pitchFamily="34" charset="0"/>
                <a:ea typeface="Calibri" panose="020F0502020204030204" pitchFamily="34" charset="0"/>
                <a:cs typeface="Mangal" panose="00000400000000000000" pitchFamily="2"/>
              </a:rPr>
              <a:t>among the Four Orders of Nature</a:t>
            </a:r>
            <a:endParaRPr lang="en-IN" dirty="0"/>
          </a:p>
        </p:txBody>
      </p:sp>
      <p:sp>
        <p:nvSpPr>
          <p:cNvPr id="15362" name="Title 3">
            <a:extLst>
              <a:ext uri="{FF2B5EF4-FFF2-40B4-BE49-F238E27FC236}">
                <a16:creationId xmlns:a16="http://schemas.microsoft.com/office/drawing/2014/main" id="{B074FBFD-E30F-49AB-9C22-C68F6BDF3ADE}"/>
              </a:ext>
            </a:extLst>
          </p:cNvPr>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nSpc>
                <a:spcPct val="115000"/>
              </a:lnSpc>
              <a:spcAft>
                <a:spcPts val="1000"/>
              </a:spcAft>
              <a:buFont typeface="Symbol" panose="05050102010706020507" pitchFamily="18" charset="2"/>
              <a:buNone/>
            </a:pPr>
            <a:r>
              <a:rPr lang="en-US" altLang="en-US" dirty="0">
                <a:latin typeface="Arial" panose="020B0604020202020204" pitchFamily="34" charset="0"/>
                <a:ea typeface="Calibri" panose="020F0502020204030204" pitchFamily="34" charset="0"/>
                <a:cs typeface="Mangal" panose="00000400000000000000" pitchFamily="2"/>
              </a:rPr>
              <a:t>Lecture 20</a:t>
            </a:r>
            <a:br>
              <a:rPr lang="en-US" altLang="en-US" dirty="0">
                <a:latin typeface="Arial" panose="020B0604020202020204" pitchFamily="34" charset="0"/>
                <a:ea typeface="Calibri" panose="020F0502020204030204" pitchFamily="34" charset="0"/>
                <a:cs typeface="Mangal" panose="00000400000000000000" pitchFamily="2"/>
              </a:rPr>
            </a:br>
            <a:r>
              <a:rPr lang="en-US" altLang="en-US" dirty="0">
                <a:latin typeface="Arial" panose="020B0604020202020204" pitchFamily="34" charset="0"/>
                <a:ea typeface="Calibri" panose="020F0502020204030204" pitchFamily="34" charset="0"/>
                <a:cs typeface="Mangal" panose="00000400000000000000" pitchFamily="2"/>
              </a:rPr>
              <a:t>Interconnectedness, self-regulation and Mutual Fulfilment</a:t>
            </a:r>
            <a:endParaRPr lang="en-US" altLang="en-US" dirty="0">
              <a:latin typeface="Calibri" panose="020F0502020204030204" pitchFamily="34" charset="0"/>
              <a:ea typeface="Calibri" panose="020F0502020204030204" pitchFamily="34" charset="0"/>
              <a:cs typeface="Mangal" panose="00000400000000000000" pitchFamily="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838C62-4E8C-4E97-B27C-C22927EB9422}"/>
              </a:ext>
            </a:extLst>
          </p:cNvPr>
          <p:cNvSpPr/>
          <p:nvPr/>
        </p:nvSpPr>
        <p:spPr>
          <a:xfrm>
            <a:off x="0" y="6400800"/>
            <a:ext cx="12192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Rectangle 25">
            <a:extLst>
              <a:ext uri="{FF2B5EF4-FFF2-40B4-BE49-F238E27FC236}">
                <a16:creationId xmlns:a16="http://schemas.microsoft.com/office/drawing/2014/main" id="{EB2BFB2A-3289-413B-99F5-DAEEC4280F6F}"/>
              </a:ext>
            </a:extLst>
          </p:cNvPr>
          <p:cNvSpPr/>
          <p:nvPr/>
        </p:nvSpPr>
        <p:spPr>
          <a:xfrm>
            <a:off x="2133600" y="3560763"/>
            <a:ext cx="8458200" cy="7064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4" name="Rectangle 23">
            <a:extLst>
              <a:ext uri="{FF2B5EF4-FFF2-40B4-BE49-F238E27FC236}">
                <a16:creationId xmlns:a16="http://schemas.microsoft.com/office/drawing/2014/main" id="{D082DF9D-AEB7-4666-B4FF-A85D1D3BC4BC}"/>
              </a:ext>
            </a:extLst>
          </p:cNvPr>
          <p:cNvSpPr/>
          <p:nvPr/>
        </p:nvSpPr>
        <p:spPr>
          <a:xfrm>
            <a:off x="2133600" y="5867400"/>
            <a:ext cx="8456613" cy="990600"/>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5" name="Rectangle 24">
            <a:extLst>
              <a:ext uri="{FF2B5EF4-FFF2-40B4-BE49-F238E27FC236}">
                <a16:creationId xmlns:a16="http://schemas.microsoft.com/office/drawing/2014/main" id="{E246E6D1-2167-4B2A-94C8-5E5C73D95D7E}"/>
              </a:ext>
            </a:extLst>
          </p:cNvPr>
          <p:cNvSpPr/>
          <p:nvPr/>
        </p:nvSpPr>
        <p:spPr>
          <a:xfrm>
            <a:off x="2133600" y="4683125"/>
            <a:ext cx="8456613" cy="11842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4582" name="Title 1">
            <a:extLst>
              <a:ext uri="{FF2B5EF4-FFF2-40B4-BE49-F238E27FC236}">
                <a16:creationId xmlns:a16="http://schemas.microsoft.com/office/drawing/2014/main" id="{63E364B1-5A17-4B30-A297-6A257A4857E2}"/>
              </a:ext>
            </a:extLst>
          </p:cNvPr>
          <p:cNvSpPr>
            <a:spLocks noGrp="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anose="05050102010706020507" pitchFamily="18" charset="2"/>
              <a:buNone/>
            </a:pPr>
            <a:r>
              <a:rPr lang="en-US" altLang="en-US">
                <a:cs typeface="Arial" panose="020B0604020202020204" pitchFamily="34" charset="0"/>
              </a:rPr>
              <a:t>Based on Understanding Nature, Human Being can Decide its Role vis-à-vis each Order</a:t>
            </a:r>
            <a:endParaRPr lang="en-US" altLang="en-US"/>
          </a:p>
        </p:txBody>
      </p:sp>
      <p:graphicFrame>
        <p:nvGraphicFramePr>
          <p:cNvPr id="23" name="Table 22">
            <a:extLst>
              <a:ext uri="{FF2B5EF4-FFF2-40B4-BE49-F238E27FC236}">
                <a16:creationId xmlns:a16="http://schemas.microsoft.com/office/drawing/2014/main" id="{89EC511B-B9BD-4FDD-A116-57BA0972584E}"/>
              </a:ext>
            </a:extLst>
          </p:cNvPr>
          <p:cNvGraphicFramePr>
            <a:graphicFrameLocks noGrp="1"/>
          </p:cNvGraphicFramePr>
          <p:nvPr>
            <p:extLst>
              <p:ext uri="{D42A27DB-BD31-4B8C-83A1-F6EECF244321}">
                <p14:modId xmlns:p14="http://schemas.microsoft.com/office/powerpoint/2010/main" val="326102114"/>
              </p:ext>
            </p:extLst>
          </p:nvPr>
        </p:nvGraphicFramePr>
        <p:xfrm>
          <a:off x="38100" y="533400"/>
          <a:ext cx="10612438" cy="6388120"/>
        </p:xfrm>
        <a:graphic>
          <a:graphicData uri="http://schemas.openxmlformats.org/drawingml/2006/table">
            <a:tbl>
              <a:tblPr/>
              <a:tblGrid>
                <a:gridCol w="1053882">
                  <a:extLst>
                    <a:ext uri="{9D8B030D-6E8A-4147-A177-3AD203B41FA5}">
                      <a16:colId xmlns:a16="http://schemas.microsoft.com/office/drawing/2014/main" val="20000"/>
                    </a:ext>
                  </a:extLst>
                </a:gridCol>
                <a:gridCol w="1032845">
                  <a:extLst>
                    <a:ext uri="{9D8B030D-6E8A-4147-A177-3AD203B41FA5}">
                      <a16:colId xmlns:a16="http://schemas.microsoft.com/office/drawing/2014/main" val="20001"/>
                    </a:ext>
                  </a:extLst>
                </a:gridCol>
                <a:gridCol w="2252908">
                  <a:extLst>
                    <a:ext uri="{9D8B030D-6E8A-4147-A177-3AD203B41FA5}">
                      <a16:colId xmlns:a16="http://schemas.microsoft.com/office/drawing/2014/main" val="20002"/>
                    </a:ext>
                  </a:extLst>
                </a:gridCol>
                <a:gridCol w="2463264">
                  <a:extLst>
                    <a:ext uri="{9D8B030D-6E8A-4147-A177-3AD203B41FA5}">
                      <a16:colId xmlns:a16="http://schemas.microsoft.com/office/drawing/2014/main" val="20003"/>
                    </a:ext>
                  </a:extLst>
                </a:gridCol>
                <a:gridCol w="2209249">
                  <a:extLst>
                    <a:ext uri="{9D8B030D-6E8A-4147-A177-3AD203B41FA5}">
                      <a16:colId xmlns:a16="http://schemas.microsoft.com/office/drawing/2014/main" val="20004"/>
                    </a:ext>
                  </a:extLst>
                </a:gridCol>
                <a:gridCol w="1600290">
                  <a:extLst>
                    <a:ext uri="{9D8B030D-6E8A-4147-A177-3AD203B41FA5}">
                      <a16:colId xmlns:a16="http://schemas.microsoft.com/office/drawing/2014/main" val="20005"/>
                    </a:ext>
                  </a:extLst>
                </a:gridCol>
              </a:tblGrid>
              <a:tr h="914380">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ORDERS </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2060"/>
                          </a:solidFill>
                          <a:effectLst/>
                          <a:latin typeface="Arial" panose="020B0604020202020204" pitchFamily="34" charset="0"/>
                          <a:cs typeface="Times New Roman" panose="02020603050405020304" pitchFamily="18" charset="0"/>
                        </a:rPr>
                        <a:t>4 </a:t>
                      </a:r>
                      <a:r>
                        <a:rPr kumimoji="0" lang="en-US" altLang="en-US" sz="2000" b="1" i="0" u="none" strike="noStrike" cap="none" normalizeH="0" baseline="0" dirty="0" err="1">
                          <a:ln>
                            <a:noFill/>
                          </a:ln>
                          <a:solidFill>
                            <a:srgbClr val="002060"/>
                          </a:solidFill>
                          <a:effectLst/>
                          <a:latin typeface="Kruti Dev 010" pitchFamily="2" charset="0"/>
                          <a:cs typeface="Times New Roman" panose="02020603050405020304" pitchFamily="18" charset="0"/>
                        </a:rPr>
                        <a:t>voLFkk</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UNITS</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bdkbZ</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ACTIVITY</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fØz;k</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NATURAL CHARACTERISTIC</a:t>
                      </a: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rgbClr val="002060"/>
                          </a:solidFill>
                          <a:effectLst/>
                          <a:latin typeface="Kruti Dev 010" pitchFamily="2" charset="0"/>
                          <a:cs typeface="Times New Roman" panose="02020603050405020304" pitchFamily="18" charset="0"/>
                        </a:rPr>
                        <a:t>LoHkko</a:t>
                      </a:r>
                      <a:r>
                        <a:rPr kumimoji="0" lang="en-US" altLang="en-US" sz="12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hi-IN" altLang="en-US" sz="1100" b="0" i="0" u="none" strike="noStrike" cap="none" normalizeH="0" baseline="0" dirty="0">
                          <a:ln>
                            <a:noFill/>
                          </a:ln>
                          <a:solidFill>
                            <a:srgbClr val="1E00AA"/>
                          </a:solidFill>
                          <a:effectLst/>
                          <a:latin typeface="Kruti Dev 010" pitchFamily="2" charset="0"/>
                          <a:cs typeface="Arial" panose="020B0604020202020204" pitchFamily="34" charset="0"/>
                        </a:rPr>
                        <a:t> </a:t>
                      </a:r>
                      <a:r>
                        <a:rPr kumimoji="0" lang="en-US" altLang="en-US" sz="1200" b="1" i="0" u="none" strike="noStrike" cap="none" normalizeH="0" baseline="0" dirty="0" err="1">
                          <a:ln>
                            <a:noFill/>
                          </a:ln>
                          <a:solidFill>
                            <a:srgbClr val="1E00AA"/>
                          </a:solidFill>
                          <a:effectLst/>
                          <a:latin typeface="Kruti Dev 010" pitchFamily="2" charset="0"/>
                          <a:cs typeface="Arial" panose="020B0604020202020204" pitchFamily="34" charset="0"/>
                        </a:rPr>
                        <a:t>O;oLFkk</a:t>
                      </a:r>
                      <a:r>
                        <a:rPr kumimoji="0" lang="en-US" altLang="en-US" sz="1200" b="1" i="0" u="none" strike="noStrike" cap="none" normalizeH="0" baseline="0" dirty="0">
                          <a:ln>
                            <a:noFill/>
                          </a:ln>
                          <a:solidFill>
                            <a:srgbClr val="1E00AA"/>
                          </a:solidFill>
                          <a:effectLst/>
                          <a:latin typeface="Kruti Dev 010" pitchFamily="2" charset="0"/>
                          <a:cs typeface="Arial" panose="020B0604020202020204" pitchFamily="34" charset="0"/>
                        </a:rPr>
                        <a:t> </a:t>
                      </a:r>
                      <a:r>
                        <a:rPr kumimoji="0" lang="en-US" altLang="en-US" sz="1200" b="1" i="0" u="none" strike="noStrike" cap="none" normalizeH="0" baseline="0" dirty="0" err="1">
                          <a:ln>
                            <a:noFill/>
                          </a:ln>
                          <a:solidFill>
                            <a:srgbClr val="1E00AA"/>
                          </a:solidFill>
                          <a:effectLst/>
                          <a:latin typeface="Kruti Dev 010" pitchFamily="2" charset="0"/>
                          <a:cs typeface="Arial" panose="020B0604020202020204" pitchFamily="34" charset="0"/>
                        </a:rPr>
                        <a:t>esa</a:t>
                      </a:r>
                      <a:r>
                        <a:rPr kumimoji="0" lang="en-US" altLang="en-US" sz="1200" b="1" i="0" u="none" strike="noStrike" cap="none" normalizeH="0" baseline="0" dirty="0">
                          <a:ln>
                            <a:noFill/>
                          </a:ln>
                          <a:solidFill>
                            <a:srgbClr val="1E00AA"/>
                          </a:solidFill>
                          <a:effectLst/>
                          <a:latin typeface="Kruti Dev 010" pitchFamily="2" charset="0"/>
                          <a:cs typeface="Arial" panose="020B0604020202020204" pitchFamily="34" charset="0"/>
                        </a:rPr>
                        <a:t> </a:t>
                      </a:r>
                      <a:r>
                        <a:rPr kumimoji="0" lang="en-US" altLang="en-US" sz="1200" b="1" i="0" u="none" strike="noStrike" cap="none" normalizeH="0" baseline="0" dirty="0" err="1">
                          <a:ln>
                            <a:noFill/>
                          </a:ln>
                          <a:solidFill>
                            <a:srgbClr val="1E00AA"/>
                          </a:solidFill>
                          <a:effectLst/>
                          <a:latin typeface="Kruti Dev 010" pitchFamily="2" charset="0"/>
                          <a:cs typeface="Arial" panose="020B0604020202020204" pitchFamily="34" charset="0"/>
                        </a:rPr>
                        <a:t>Hkkxhnkjh</a:t>
                      </a:r>
                      <a:endParaRPr kumimoji="0" lang="en-US" altLang="en-US" sz="1200" b="1" i="0" u="none" strike="noStrike" cap="none" normalizeH="0" baseline="0" dirty="0">
                        <a:ln>
                          <a:noFill/>
                        </a:ln>
                        <a:solidFill>
                          <a:srgbClr val="002060"/>
                        </a:solidFill>
                        <a:effectLst/>
                        <a:latin typeface="Kruti Dev 010" pitchFamily="2"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Participation in larger order)</a:t>
                      </a: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INNATENESS</a:t>
                      </a: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kkj.kk</a:t>
                      </a:r>
                      <a:endPar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rgbClr val="1E00AA"/>
                          </a:solidFill>
                          <a:effectLst/>
                          <a:latin typeface="Kruti Dev 010" pitchFamily="2" charset="0"/>
                          <a:cs typeface="Arial" panose="020B0604020202020204" pitchFamily="34" charset="0"/>
                        </a:rPr>
                        <a:t>Lo;a</a:t>
                      </a:r>
                      <a:r>
                        <a:rPr kumimoji="0" lang="en-US" altLang="en-US" sz="1400" b="0" i="0" u="none" strike="noStrike" cap="none" normalizeH="0" baseline="0" dirty="0">
                          <a:ln>
                            <a:noFill/>
                          </a:ln>
                          <a:solidFill>
                            <a:srgbClr val="1E00AA"/>
                          </a:solidFill>
                          <a:effectLst/>
                          <a:latin typeface="Kruti Dev 010" pitchFamily="2" charset="0"/>
                          <a:cs typeface="Arial" panose="020B0604020202020204" pitchFamily="34" charset="0"/>
                        </a:rPr>
                        <a:t> </a:t>
                      </a:r>
                      <a:r>
                        <a:rPr kumimoji="0" lang="en-US" altLang="en-US" sz="1400" b="0" i="0" u="none" strike="noStrike" cap="none" normalizeH="0" baseline="0" dirty="0" err="1">
                          <a:ln>
                            <a:noFill/>
                          </a:ln>
                          <a:solidFill>
                            <a:srgbClr val="1E00AA"/>
                          </a:solidFill>
                          <a:effectLst/>
                          <a:latin typeface="Kruti Dev 010" pitchFamily="2" charset="0"/>
                          <a:cs typeface="Arial" panose="020B0604020202020204" pitchFamily="34" charset="0"/>
                        </a:rPr>
                        <a:t>esa</a:t>
                      </a:r>
                      <a:r>
                        <a:rPr kumimoji="0" lang="en-US" altLang="en-US" sz="1400" b="0" i="0" u="none" strike="noStrike" cap="none" normalizeH="0" baseline="0" dirty="0">
                          <a:ln>
                            <a:noFill/>
                          </a:ln>
                          <a:solidFill>
                            <a:srgbClr val="1E00AA"/>
                          </a:solidFill>
                          <a:effectLst/>
                          <a:latin typeface="Kruti Dev 010" pitchFamily="2" charset="0"/>
                          <a:cs typeface="Arial" panose="020B0604020202020204" pitchFamily="34" charset="0"/>
                        </a:rPr>
                        <a:t> </a:t>
                      </a:r>
                      <a:r>
                        <a:rPr kumimoji="0" lang="en-US" altLang="en-US" sz="1400" b="0" i="0" u="none" strike="noStrike" cap="none" normalizeH="0" baseline="0" dirty="0" err="1">
                          <a:ln>
                            <a:noFill/>
                          </a:ln>
                          <a:solidFill>
                            <a:srgbClr val="1E00AA"/>
                          </a:solidFill>
                          <a:effectLst/>
                          <a:latin typeface="Kruti Dev 010" pitchFamily="2" charset="0"/>
                          <a:cs typeface="Arial" panose="020B0604020202020204" pitchFamily="34" charset="0"/>
                        </a:rPr>
                        <a:t>O;oLFkk</a:t>
                      </a: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(Self-</a:t>
                      </a:r>
                      <a:r>
                        <a:rPr kumimoji="0" lang="en-US" altLang="en-US" sz="1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organisation</a:t>
                      </a: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INHERITANCE</a:t>
                      </a:r>
                      <a:endParaRPr kumimoji="0" lang="en-US"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vuq’kaxh;rk</a:t>
                      </a: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10000"/>
                  </a:ext>
                </a:extLst>
              </a:tr>
              <a:tr h="914329">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Physical</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err="1">
                          <a:ln>
                            <a:noFill/>
                          </a:ln>
                          <a:solidFill>
                            <a:srgbClr val="002060"/>
                          </a:solidFill>
                          <a:effectLst/>
                          <a:latin typeface="Kruti Dev 010" pitchFamily="2" charset="0"/>
                          <a:cs typeface="Times New Roman" panose="02020603050405020304" pitchFamily="18" charset="0"/>
                        </a:rPr>
                        <a:t>inkFkZ</a:t>
                      </a:r>
                      <a:endPar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Soil, Metal</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feV~Vh</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kkrq</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Formation-Deformation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jpuk&amp;fojpuk</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Composition-Decomposition</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LakxBu&amp;fo?kVu</a:t>
                      </a:r>
                      <a:endPar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Existence </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vfLrRo</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Constitution based</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Ikfj.kke</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vuq’kaxh</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9324">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Bio      </a:t>
                      </a:r>
                      <a:r>
                        <a:rPr kumimoji="0" lang="en-US" altLang="en-US" sz="2200" b="1" i="0" u="none" strike="noStrike" cap="none" normalizeH="0" baseline="0" dirty="0" err="1">
                          <a:ln>
                            <a:noFill/>
                          </a:ln>
                          <a:solidFill>
                            <a:srgbClr val="002060"/>
                          </a:solidFill>
                          <a:effectLst/>
                          <a:latin typeface="Kruti Dev 010" pitchFamily="2" charset="0"/>
                          <a:cs typeface="Times New Roman" panose="02020603050405020304" pitchFamily="18" charset="0"/>
                        </a:rPr>
                        <a:t>izk.k</a:t>
                      </a:r>
                      <a:r>
                        <a:rPr kumimoji="0" lang="en-US" altLang="en-US" sz="22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endPar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Plants, Trees</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isM</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ikS</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ks</a:t>
                      </a:r>
                      <a:r>
                        <a:rPr kumimoji="0" lang="en-US" altLang="en-US" sz="18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Respiration</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Kruti Dev 010" pitchFamily="2" charset="0"/>
                          <a:cs typeface="Times New Roman" panose="02020603050405020304" pitchFamily="18" charset="0"/>
                        </a:rPr>
                        <a:t>      </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olu&amp;iz”olu</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  + Nurture-Worsen </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2060"/>
                          </a:solidFill>
                          <a:effectLst/>
                          <a:latin typeface="Kruti Dev 010" pitchFamily="2" charset="0"/>
                          <a:cs typeface="Times New Roman" panose="02020603050405020304" pitchFamily="18" charset="0"/>
                        </a:rPr>
                        <a:t>     lkjd&amp;ekjd</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 Growth</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iqf’V</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Seed based</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2060"/>
                          </a:solidFill>
                          <a:effectLst/>
                          <a:latin typeface="Kruti Dev 010" pitchFamily="2" charset="0"/>
                          <a:cs typeface="Times New Roman" panose="02020603050405020304" pitchFamily="18" charset="0"/>
                        </a:rPr>
                        <a:t>cht vuq’kaxh</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28513">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Animal      </a:t>
                      </a:r>
                      <a:r>
                        <a:rPr kumimoji="0" lang="en-US" altLang="en-US" sz="2200" b="1" i="0" u="none" strike="noStrike" cap="none" normalizeH="0" baseline="0" dirty="0" err="1">
                          <a:ln>
                            <a:noFill/>
                          </a:ln>
                          <a:solidFill>
                            <a:srgbClr val="002060"/>
                          </a:solidFill>
                          <a:effectLst/>
                          <a:latin typeface="Kruti Dev 010" pitchFamily="2" charset="0"/>
                          <a:cs typeface="Times New Roman" panose="02020603050405020304" pitchFamily="18" charset="0"/>
                        </a:rPr>
                        <a:t>tho</a:t>
                      </a:r>
                      <a:r>
                        <a:rPr kumimoji="0" lang="en-US" altLang="en-US" sz="22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endPar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Animals,  Birds </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i”kq</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i</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kh</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in Body</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kjhj</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Selecting-Tasting in I</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p;u@vkLoknu</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 "  in body</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a:ln>
                            <a:noFill/>
                          </a:ln>
                          <a:solidFill>
                            <a:srgbClr val="002060"/>
                          </a:solidFill>
                          <a:effectLst/>
                          <a:latin typeface="Kruti Dev 010" pitchFamily="2" charset="0"/>
                          <a:cs typeface="Times New Roman" panose="02020603050405020304" pitchFamily="18" charset="0"/>
                        </a:rPr>
                        <a:t>“kjhj esa</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Cruelty, Non-cruelty in I</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2060"/>
                          </a:solidFill>
                          <a:effectLst/>
                          <a:latin typeface="Kruti Dev 010" pitchFamily="2" charset="0"/>
                          <a:cs typeface="Arial" panose="020B0604020202020204" pitchFamily="34" charset="0"/>
                        </a:rPr>
                        <a:t>eSa esa Øwjrk] vØwjrk</a:t>
                      </a:r>
                      <a:endParaRPr kumimoji="0" lang="en-US" altLang="en-US" sz="16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in Body</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kjhj</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Will to live in I</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Tkhus</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dh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vk”kk</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i-IN"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i-IN"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Breed based </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2060"/>
                          </a:solidFill>
                          <a:effectLst/>
                          <a:latin typeface="Kruti Dev 010" pitchFamily="2" charset="0"/>
                          <a:cs typeface="Times New Roman" panose="02020603050405020304" pitchFamily="18" charset="0"/>
                        </a:rPr>
                        <a:t>oa”k vuq’kaxh</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51554">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Human        </a:t>
                      </a:r>
                      <a:r>
                        <a:rPr kumimoji="0" lang="en-US" altLang="en-US" sz="2200" b="1" i="0" u="none" strike="noStrike" cap="none" normalizeH="0" baseline="0" dirty="0" err="1">
                          <a:ln>
                            <a:noFill/>
                          </a:ln>
                          <a:solidFill>
                            <a:srgbClr val="002060"/>
                          </a:solidFill>
                          <a:effectLst/>
                          <a:latin typeface="Kruti Dev 010" pitchFamily="2" charset="0"/>
                          <a:cs typeface="Times New Roman" panose="02020603050405020304" pitchFamily="18" charset="0"/>
                        </a:rPr>
                        <a:t>Kku</a:t>
                      </a:r>
                      <a:r>
                        <a:rPr kumimoji="0" lang="en-US" altLang="en-US" sz="2200" b="1" i="0" u="none" strike="noStrike" cap="none" normalizeH="0" baseline="0" dirty="0">
                          <a:ln>
                            <a:noFill/>
                          </a:ln>
                          <a:solidFill>
                            <a:srgbClr val="002060"/>
                          </a:solidFill>
                          <a:effectLst/>
                          <a:latin typeface="Kruti Dev 010" pitchFamily="2" charset="0"/>
                          <a:cs typeface="Times New Roman" panose="02020603050405020304" pitchFamily="18" charset="0"/>
                        </a:rPr>
                        <a:t> </a:t>
                      </a:r>
                      <a:endPar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Human Beings</a:t>
                      </a:r>
                      <a:r>
                        <a:rPr kumimoji="0" lang="fr-FR"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euq</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in Body</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kjhj</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Imaging, </a:t>
                      </a:r>
                      <a:r>
                        <a:rPr kumimoji="0" lang="en-US" altLang="en-US" sz="1300" b="1" i="0" u="none" strike="noStrike" cap="none" normalizeH="0" baseline="0" dirty="0" err="1">
                          <a:ln>
                            <a:noFill/>
                          </a:ln>
                          <a:solidFill>
                            <a:schemeClr val="tx1"/>
                          </a:solidFill>
                          <a:effectLst/>
                          <a:latin typeface="Arial" panose="020B0604020202020204" pitchFamily="34" charset="0"/>
                          <a:cs typeface="Times New Roman" panose="02020603050405020304" pitchFamily="18" charset="0"/>
                        </a:rPr>
                        <a:t>Analysing</a:t>
                      </a:r>
                      <a:r>
                        <a:rPr kumimoji="0" lang="en-US" altLang="en-US" sz="13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-Comparing, Selecting-Tasting in I</a:t>
                      </a:r>
                      <a:endParaRPr kumimoji="0" lang="en-US" altLang="en-US" sz="13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fp</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=.k]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fo'ys’k.k</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p;u@vkLoknu</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chemeClr val="tx1"/>
                          </a:solidFill>
                          <a:effectLst/>
                          <a:latin typeface="Kruti Dev 010" pitchFamily="2" charset="0"/>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kern="1200" dirty="0">
                          <a:solidFill>
                            <a:schemeClr val="bg1"/>
                          </a:solidFill>
                          <a:latin typeface="Arial"/>
                          <a:cs typeface="Times New Roman"/>
                        </a:rPr>
                        <a:t>Natural Acceptance,</a:t>
                      </a:r>
                    </a:p>
                    <a:p>
                      <a:pPr marL="0" marR="0">
                        <a:spcBef>
                          <a:spcPts val="0"/>
                        </a:spcBef>
                        <a:spcAft>
                          <a:spcPts val="0"/>
                        </a:spcAft>
                      </a:pPr>
                      <a:r>
                        <a:rPr lang="en-US" sz="1400" b="1" dirty="0">
                          <a:solidFill>
                            <a:schemeClr val="bg1"/>
                          </a:solidFill>
                          <a:latin typeface="Arial"/>
                          <a:ea typeface="Times New Roman"/>
                          <a:cs typeface="Times New Roman"/>
                        </a:rPr>
                        <a:t>Potential for Understanding… in I</a:t>
                      </a:r>
                      <a:endParaRPr lang="en-US" sz="1200" b="1" dirty="0">
                        <a:solidFill>
                          <a:schemeClr val="bg1"/>
                        </a:solidFill>
                        <a:latin typeface="Times New Roman"/>
                        <a:ea typeface="Times New Roman"/>
                        <a:cs typeface="Times New Roman"/>
                      </a:endParaRPr>
                    </a:p>
                    <a:p>
                      <a:pPr marL="0" marR="0">
                        <a:spcBef>
                          <a:spcPts val="0"/>
                        </a:spcBef>
                        <a:spcAft>
                          <a:spcPts val="0"/>
                        </a:spcAft>
                      </a:pPr>
                      <a:r>
                        <a:rPr lang="en-US" sz="1400" b="1" dirty="0">
                          <a:solidFill>
                            <a:schemeClr val="bg1"/>
                          </a:solidFill>
                          <a:latin typeface="Kruti Dev 010"/>
                          <a:ea typeface="Times New Roman"/>
                          <a:cs typeface="Arial"/>
                        </a:rPr>
                        <a:t>le&gt;us dh {</a:t>
                      </a:r>
                      <a:r>
                        <a:rPr lang="en-US" sz="1400" b="1" dirty="0" err="1">
                          <a:solidFill>
                            <a:schemeClr val="bg1"/>
                          </a:solidFill>
                          <a:latin typeface="Kruti Dev 010"/>
                          <a:ea typeface="Times New Roman"/>
                          <a:cs typeface="Arial"/>
                        </a:rPr>
                        <a:t>kerk</a:t>
                      </a:r>
                      <a:r>
                        <a:rPr lang="en-US" sz="1400" b="1" dirty="0">
                          <a:solidFill>
                            <a:schemeClr val="bg1"/>
                          </a:solidFill>
                          <a:latin typeface="Kruti Dev 010"/>
                          <a:ea typeface="Times New Roman"/>
                          <a:cs typeface="Arial"/>
                        </a:rPr>
                        <a:t> </a:t>
                      </a:r>
                      <a:r>
                        <a:rPr lang="en-US" sz="1600" b="1" dirty="0" err="1">
                          <a:solidFill>
                            <a:schemeClr val="bg1"/>
                          </a:solidFill>
                          <a:latin typeface="Kruti Dev 010"/>
                          <a:ea typeface="Times New Roman"/>
                          <a:cs typeface="Arial"/>
                        </a:rPr>
                        <a:t>eSa</a:t>
                      </a:r>
                      <a:r>
                        <a:rPr lang="en-US" sz="1600" b="1" dirty="0">
                          <a:solidFill>
                            <a:schemeClr val="bg1"/>
                          </a:solidFill>
                          <a:latin typeface="Kruti Dev 010"/>
                          <a:ea typeface="Times New Roman"/>
                          <a:cs typeface="Arial"/>
                        </a:rPr>
                        <a:t> </a:t>
                      </a:r>
                      <a:r>
                        <a:rPr lang="en-US" sz="1600" b="1" dirty="0" err="1">
                          <a:solidFill>
                            <a:schemeClr val="bg1"/>
                          </a:solidFill>
                          <a:latin typeface="Kruti Dev 010"/>
                          <a:ea typeface="Times New Roman"/>
                          <a:cs typeface="Arial"/>
                        </a:rPr>
                        <a:t>esa</a:t>
                      </a:r>
                      <a:endParaRPr lang="en-US" sz="1200" b="1" dirty="0">
                        <a:solidFill>
                          <a:schemeClr val="bg1"/>
                        </a:solidFill>
                        <a:latin typeface="Times New Roman"/>
                        <a:ea typeface="Times New Roman"/>
                        <a:cs typeface="Times New Roman"/>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in body </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kjhj</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Arial" panose="020B0604020202020204" pitchFamily="34" charset="0"/>
                          <a:cs typeface="Times New Roman" panose="02020603050405020304" pitchFamily="18" charset="0"/>
                        </a:rPr>
                        <a:t>Potential for Perseverance, Bravery, Generosity… in I </a:t>
                      </a:r>
                      <a:endParaRPr kumimoji="0" lang="en-US" altLang="en-US" sz="12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khjrk</a:t>
                      </a:r>
                      <a:r>
                        <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ohjrk</a:t>
                      </a:r>
                      <a:r>
                        <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mnkjrk</a:t>
                      </a:r>
                      <a:endParaRPr kumimoji="0" lang="en-US" altLang="en-US" sz="12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in Body</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kjhj</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Will to live with continuous happiness in I</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fujarj</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Lkq</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kiwoZd</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Tkhus</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dh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vk”kk</a:t>
                      </a:r>
                      <a:endPar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alibri" panose="020F0502020204030204" pitchFamily="34" charset="0"/>
                          <a:cs typeface="Arial" panose="020B0604020202020204" pitchFamily="34" charset="0"/>
                        </a:rPr>
                        <a:t>R</a:t>
                      </a:r>
                      <a:r>
                        <a:rPr kumimoji="0" lang="en-US" altLang="en-US" sz="1600" b="1" i="0" u="none" strike="noStrike" cap="none" normalizeH="0" baseline="0" dirty="0">
                          <a:ln>
                            <a:noFill/>
                          </a:ln>
                          <a:solidFill>
                            <a:schemeClr val="bg1"/>
                          </a:solidFill>
                          <a:effectLst/>
                          <a:latin typeface="Calibri" panose="020F0502020204030204" pitchFamily="34" charset="0"/>
                          <a:cs typeface="Arial" panose="020B0604020202020204" pitchFamily="34" charset="0"/>
                        </a:rPr>
                        <a:t>ight Feeling &amp; Thought </a:t>
                      </a:r>
                      <a:r>
                        <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rPr>
                        <a:t>lek/</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kku</a:t>
                      </a:r>
                      <a:endPar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bg1"/>
                          </a:solidFill>
                          <a:effectLst/>
                          <a:latin typeface="Calibri" panose="020F0502020204030204" pitchFamily="34" charset="0"/>
                          <a:cs typeface="Arial" panose="020B0604020202020204" pitchFamily="34" charset="0"/>
                        </a:rPr>
                        <a:t>Right Understanding </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Kku</a:t>
                      </a:r>
                      <a:endParaRPr kumimoji="0" lang="en-US" altLang="en-US" sz="1200" b="1" i="0" u="none" strike="noStrike" cap="none" normalizeH="0" baseline="0" dirty="0">
                        <a:ln>
                          <a:noFill/>
                        </a:ln>
                        <a:solidFill>
                          <a:schemeClr val="bg1"/>
                        </a:solidFill>
                        <a:effectLst/>
                        <a:latin typeface="Kruti Dev 010" pitchFamily="2"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i-IN"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i-IN"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Education-Sanskar based</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f”k</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kk&amp;laLdkj</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vuq’kaxh</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4625" name="Rectangle 1">
            <a:extLst>
              <a:ext uri="{FF2B5EF4-FFF2-40B4-BE49-F238E27FC236}">
                <a16:creationId xmlns:a16="http://schemas.microsoft.com/office/drawing/2014/main" id="{00CAE1BE-CB13-465D-BACB-C66FE51ECC8A}"/>
              </a:ext>
            </a:extLst>
          </p:cNvPr>
          <p:cNvSpPr>
            <a:spLocks noChangeArrowheads="1"/>
          </p:cNvSpPr>
          <p:nvPr/>
        </p:nvSpPr>
        <p:spPr bwMode="auto">
          <a:xfrm>
            <a:off x="3987800" y="3244850"/>
            <a:ext cx="1481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hi-IN" altLang="en-US">
                <a:solidFill>
                  <a:srgbClr val="000000"/>
                </a:solidFill>
                <a:cs typeface="Arial" panose="020B0604020202020204" pitchFamily="34" charset="0"/>
              </a:rPr>
              <a:t>	</a:t>
            </a:r>
            <a:endParaRPr lang="en-US" altLang="en-US">
              <a:solidFill>
                <a:srgbClr val="000000"/>
              </a:solidFill>
              <a:cs typeface="Arial" panose="020B0604020202020204" pitchFamily="34" charset="0"/>
            </a:endParaRPr>
          </a:p>
        </p:txBody>
      </p:sp>
      <p:sp>
        <p:nvSpPr>
          <p:cNvPr id="27" name="Rectangle 26">
            <a:extLst>
              <a:ext uri="{FF2B5EF4-FFF2-40B4-BE49-F238E27FC236}">
                <a16:creationId xmlns:a16="http://schemas.microsoft.com/office/drawing/2014/main" id="{F7313FD5-A70D-476D-A11A-185E13924DF7}"/>
              </a:ext>
            </a:extLst>
          </p:cNvPr>
          <p:cNvSpPr/>
          <p:nvPr/>
        </p:nvSpPr>
        <p:spPr bwMode="auto">
          <a:xfrm>
            <a:off x="4343400" y="533400"/>
            <a:ext cx="6246813" cy="64008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a:extLst>
              <a:ext uri="{FF2B5EF4-FFF2-40B4-BE49-F238E27FC236}">
                <a16:creationId xmlns:a16="http://schemas.microsoft.com/office/drawing/2014/main" id="{55F72906-0113-4665-AE3E-1B28B1202EC2}"/>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Participation of Human Being in Entire Nature</a:t>
            </a:r>
          </a:p>
        </p:txBody>
      </p:sp>
      <p:sp>
        <p:nvSpPr>
          <p:cNvPr id="20483" name="Text Placeholder 3">
            <a:extLst>
              <a:ext uri="{FF2B5EF4-FFF2-40B4-BE49-F238E27FC236}">
                <a16:creationId xmlns:a16="http://schemas.microsoft.com/office/drawing/2014/main" id="{CAE27399-301C-438A-93C9-60366DCA903C}"/>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bodyPr>
          <a:lstStyle/>
          <a:p>
            <a:pPr>
              <a:buFont typeface="Symbol" pitchFamily="18" charset="2"/>
              <a:buNone/>
              <a:defRPr/>
            </a:pPr>
            <a:r>
              <a:rPr altLang="en-US"/>
              <a:t>Preservation (enrichment, protection and right utilization) of nature</a:t>
            </a:r>
          </a:p>
          <a:p>
            <a:pPr>
              <a:buFont typeface="Symbol" pitchFamily="18" charset="2"/>
              <a:buNone/>
              <a:defRPr/>
            </a:pPr>
            <a:r>
              <a:rPr altLang="en-US"/>
              <a:t>and</a:t>
            </a:r>
          </a:p>
          <a:p>
            <a:pPr>
              <a:buFont typeface="Symbol" pitchFamily="18" charset="2"/>
              <a:buNone/>
              <a:defRPr/>
            </a:pPr>
            <a:r>
              <a:rPr altLang="en-US"/>
              <a:t>Prosperity, fulfilment of human needs (in a manner that preserves nature)</a:t>
            </a:r>
          </a:p>
          <a:p>
            <a:pPr>
              <a:buFont typeface="Symbol" pitchFamily="18" charset="2"/>
              <a:buNone/>
              <a:defRPr/>
            </a:pPr>
            <a:endParaRPr altLang="en-US"/>
          </a:p>
          <a:p>
            <a:pPr>
              <a:buFont typeface="Symbol" pitchFamily="18" charset="2"/>
              <a:buNone/>
              <a:defRPr/>
            </a:pPr>
            <a:r>
              <a:rPr altLang="en-US"/>
              <a:t>i.e. by:</a:t>
            </a:r>
          </a:p>
          <a:p>
            <a:pPr lvl="1">
              <a:defRPr/>
            </a:pPr>
            <a:r>
              <a:rPr altLang="en-US" sz="2200"/>
              <a:t>Protecting its </a:t>
            </a:r>
            <a:r>
              <a:rPr altLang="en-US" sz="2200" b="1"/>
              <a:t>innateness</a:t>
            </a:r>
            <a:r>
              <a:rPr altLang="en-US" sz="2200"/>
              <a:t> </a:t>
            </a:r>
          </a:p>
          <a:p>
            <a:pPr lvl="1">
              <a:defRPr/>
            </a:pPr>
            <a:r>
              <a:rPr lang="en-IN" altLang="en-US" sz="2200"/>
              <a:t>Protecting and enriching its </a:t>
            </a:r>
            <a:r>
              <a:rPr lang="en-IN" altLang="en-US" sz="2200" b="1"/>
              <a:t>inheritance</a:t>
            </a:r>
            <a:r>
              <a:rPr lang="en-IN" altLang="en-US" sz="2200"/>
              <a:t> </a:t>
            </a:r>
          </a:p>
          <a:p>
            <a:pPr lvl="1">
              <a:defRPr/>
            </a:pPr>
            <a:r>
              <a:rPr altLang="en-US" sz="2200"/>
              <a:t>Making right utilization of nature, in line with its </a:t>
            </a:r>
            <a:r>
              <a:rPr altLang="en-US" sz="2200" b="1"/>
              <a:t>activity</a:t>
            </a:r>
          </a:p>
          <a:p>
            <a:pPr marL="228600" lvl="1" indent="0">
              <a:buFont typeface="Wingdings" pitchFamily="2" charset="2"/>
              <a:buNone/>
              <a:defRPr/>
            </a:pPr>
            <a:endParaRPr altLang="en-US" sz="2200" b="1"/>
          </a:p>
          <a:p>
            <a:pPr marL="228600" lvl="1" indent="0">
              <a:buFont typeface="Wingdings" pitchFamily="2" charset="2"/>
              <a:buNone/>
              <a:defRPr/>
            </a:pPr>
            <a:r>
              <a:rPr lang="en-IN" altLang="en-US" sz="2200"/>
              <a:t>(or at least not violating their innateness, inheritance or activity)</a:t>
            </a:r>
            <a:endParaRPr altLang="en-US" sz="2200" b="1"/>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ext Placeholder 3">
            <a:extLst>
              <a:ext uri="{FF2B5EF4-FFF2-40B4-BE49-F238E27FC236}">
                <a16:creationId xmlns:a16="http://schemas.microsoft.com/office/drawing/2014/main" id="{2C5AB8E1-61B9-4BFB-A228-4B7BD91316F2}"/>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b="1" u="sng"/>
              <a:t>Physical </a:t>
            </a:r>
            <a:r>
              <a:rPr lang="en-US" altLang="en-US" u="sng"/>
              <a:t>order: Soil, water, air…</a:t>
            </a:r>
          </a:p>
          <a:p>
            <a:pPr marL="0" indent="0">
              <a:buFont typeface="Arial" panose="020B0604020202020204" pitchFamily="34" charset="0"/>
              <a:buNone/>
            </a:pPr>
            <a:r>
              <a:rPr lang="en-US" altLang="en-US"/>
              <a:t>Protect its </a:t>
            </a:r>
            <a:r>
              <a:rPr lang="en-US" altLang="en-US" b="1"/>
              <a:t>innateness</a:t>
            </a:r>
            <a:r>
              <a:rPr lang="en-US" altLang="en-US"/>
              <a:t> (</a:t>
            </a:r>
            <a:r>
              <a:rPr lang="en-US" altLang="en-US">
                <a:solidFill>
                  <a:srgbClr val="FF0000"/>
                </a:solidFill>
              </a:rPr>
              <a:t>existence</a:t>
            </a:r>
            <a:r>
              <a:rPr lang="en-US" altLang="en-US"/>
              <a:t>) </a:t>
            </a:r>
          </a:p>
          <a:p>
            <a:pPr marL="0" indent="0">
              <a:buFont typeface="Arial" panose="020B0604020202020204" pitchFamily="34" charset="0"/>
              <a:buNone/>
            </a:pPr>
            <a:r>
              <a:rPr lang="en-US" altLang="en-US"/>
              <a:t>(eg. Protect </a:t>
            </a:r>
            <a:r>
              <a:rPr lang="en-US" altLang="en-US" b="1"/>
              <a:t>constitution</a:t>
            </a:r>
            <a:r>
              <a:rPr lang="en-US" altLang="en-US"/>
              <a:t> of Earth)</a:t>
            </a:r>
          </a:p>
          <a:p>
            <a:pPr marL="0" indent="0">
              <a:buFont typeface="Arial" panose="020B0604020202020204" pitchFamily="34" charset="0"/>
              <a:buNone/>
            </a:pPr>
            <a:endParaRPr lang="en-US" altLang="en-US" sz="3200"/>
          </a:p>
          <a:p>
            <a:pPr marL="0" indent="0">
              <a:buFont typeface="Arial" panose="020B0604020202020204" pitchFamily="34" charset="0"/>
              <a:buNone/>
            </a:pPr>
            <a:endParaRPr lang="en-US" altLang="en-US" sz="3200"/>
          </a:p>
          <a:p>
            <a:pPr marL="0" indent="0">
              <a:buFont typeface="Arial" panose="020B0604020202020204" pitchFamily="34" charset="0"/>
              <a:buNone/>
            </a:pPr>
            <a:r>
              <a:rPr lang="en-US" altLang="en-US" b="1" u="sng"/>
              <a:t>Bio</a:t>
            </a:r>
            <a:r>
              <a:rPr lang="en-US" altLang="en-US" u="sng"/>
              <a:t> order: Plants, trees…</a:t>
            </a:r>
          </a:p>
          <a:p>
            <a:pPr marL="0" indent="0">
              <a:buFont typeface="Arial" panose="020B0604020202020204" pitchFamily="34" charset="0"/>
              <a:buNone/>
            </a:pPr>
            <a:r>
              <a:rPr lang="en-US" altLang="en-US"/>
              <a:t>Protect and nurture its </a:t>
            </a:r>
            <a:r>
              <a:rPr lang="en-US" altLang="en-US" b="1"/>
              <a:t>innateness</a:t>
            </a:r>
            <a:r>
              <a:rPr lang="en-US" altLang="en-US"/>
              <a:t> (</a:t>
            </a:r>
            <a:r>
              <a:rPr lang="en-US" altLang="en-US">
                <a:solidFill>
                  <a:srgbClr val="FF0000"/>
                </a:solidFill>
              </a:rPr>
              <a:t>existence and growth</a:t>
            </a:r>
            <a:r>
              <a:rPr lang="en-US" altLang="en-US"/>
              <a:t>)</a:t>
            </a:r>
          </a:p>
          <a:p>
            <a:pPr marL="0" indent="0">
              <a:buFont typeface="Arial" panose="020B0604020202020204" pitchFamily="34" charset="0"/>
              <a:buNone/>
            </a:pPr>
            <a:r>
              <a:rPr lang="en-US" altLang="en-US"/>
              <a:t>(eg. Ploughing farmland)</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Ensure its </a:t>
            </a:r>
            <a:r>
              <a:rPr lang="en-US" altLang="en-US" b="1"/>
              <a:t>inheritance</a:t>
            </a:r>
            <a:r>
              <a:rPr lang="en-US" altLang="en-US"/>
              <a:t> (</a:t>
            </a:r>
            <a:r>
              <a:rPr lang="en-US" altLang="en-US">
                <a:solidFill>
                  <a:srgbClr val="FF0000"/>
                </a:solidFill>
              </a:rPr>
              <a:t>seed</a:t>
            </a:r>
            <a:r>
              <a:rPr lang="en-US" altLang="en-US"/>
              <a:t>) </a:t>
            </a:r>
          </a:p>
          <a:p>
            <a:pPr marL="0" indent="0">
              <a:buFont typeface="Arial" panose="020B0604020202020204" pitchFamily="34" charset="0"/>
              <a:buNone/>
            </a:pPr>
            <a:r>
              <a:rPr lang="en-US" altLang="en-US"/>
              <a:t>(eg. Maintain seed of rice)</a:t>
            </a:r>
          </a:p>
        </p:txBody>
      </p:sp>
      <p:sp>
        <p:nvSpPr>
          <p:cNvPr id="2" name="Content Placeholder 1">
            <a:extLst>
              <a:ext uri="{FF2B5EF4-FFF2-40B4-BE49-F238E27FC236}">
                <a16:creationId xmlns:a16="http://schemas.microsoft.com/office/drawing/2014/main" id="{4E5D4B31-9C50-4850-81EB-BDC6862B184C}"/>
              </a:ext>
            </a:extLst>
          </p:cNvPr>
          <p:cNvSpPr>
            <a:spLocks noGrp="1"/>
          </p:cNvSpPr>
          <p:nvPr>
            <p:ph sz="half" idx="2"/>
          </p:nvPr>
        </p:nvSpPr>
        <p:spPr>
          <a:xfrm>
            <a:off x="6210300" y="609600"/>
            <a:ext cx="5981700" cy="5943600"/>
          </a:xfrm>
        </p:spPr>
        <p:txBody>
          <a:bodyPr/>
          <a:lstStyle/>
          <a:p>
            <a:pPr marL="457200" indent="-457200">
              <a:buFont typeface="Arial" panose="020B0604020202020204" pitchFamily="34" charset="0"/>
              <a:buNone/>
              <a:defRPr/>
            </a:pPr>
            <a:r>
              <a:rPr lang="en-US" b="1" u="sng" dirty="0"/>
              <a:t>Animal</a:t>
            </a:r>
            <a:r>
              <a:rPr lang="en-US" u="sng" dirty="0"/>
              <a:t> order: Animals and birds</a:t>
            </a:r>
          </a:p>
          <a:p>
            <a:pPr marL="457200" indent="-457200">
              <a:buFont typeface="Arial" panose="020B0604020202020204" pitchFamily="34" charset="0"/>
              <a:buNone/>
              <a:defRPr/>
            </a:pPr>
            <a:r>
              <a:rPr lang="en-US" dirty="0"/>
              <a:t>Protect its</a:t>
            </a:r>
            <a:r>
              <a:rPr lang="en-US" b="1" dirty="0"/>
              <a:t> innateness </a:t>
            </a:r>
            <a:r>
              <a:rPr lang="en-US" dirty="0"/>
              <a:t>(</a:t>
            </a:r>
            <a:r>
              <a:rPr lang="en-US" dirty="0">
                <a:solidFill>
                  <a:srgbClr val="FF0000"/>
                </a:solidFill>
              </a:rPr>
              <a:t>will to live</a:t>
            </a:r>
            <a:r>
              <a:rPr lang="en-US" dirty="0"/>
              <a:t>)</a:t>
            </a:r>
          </a:p>
          <a:p>
            <a:pPr marL="457200" indent="-457200">
              <a:buFont typeface="Arial" panose="020B0604020202020204" pitchFamily="34" charset="0"/>
              <a:buNone/>
              <a:defRPr/>
            </a:pPr>
            <a:r>
              <a:rPr lang="en-US" dirty="0"/>
              <a:t>(</a:t>
            </a:r>
            <a:r>
              <a:rPr lang="en-US" dirty="0" err="1"/>
              <a:t>eg.</a:t>
            </a:r>
            <a:r>
              <a:rPr lang="en-US" dirty="0"/>
              <a:t> Adequate forest, food, shelter)</a:t>
            </a:r>
          </a:p>
          <a:p>
            <a:pPr marL="457200" indent="-457200">
              <a:buFont typeface="Arial" panose="020B0604020202020204" pitchFamily="34" charset="0"/>
              <a:buNone/>
              <a:defRPr/>
            </a:pPr>
            <a:r>
              <a:rPr lang="en-US" dirty="0"/>
              <a:t>Ensure its </a:t>
            </a:r>
            <a:r>
              <a:rPr lang="en-US" b="1" dirty="0"/>
              <a:t>inheritance</a:t>
            </a:r>
            <a:r>
              <a:rPr lang="en-US" dirty="0"/>
              <a:t> (</a:t>
            </a:r>
            <a:r>
              <a:rPr lang="en-US" dirty="0">
                <a:solidFill>
                  <a:srgbClr val="FF0000"/>
                </a:solidFill>
              </a:rPr>
              <a:t>breed</a:t>
            </a:r>
            <a:r>
              <a:rPr lang="en-US" dirty="0"/>
              <a:t>)</a:t>
            </a:r>
          </a:p>
          <a:p>
            <a:pPr marL="457200" indent="-457200">
              <a:buFont typeface="Arial" panose="020B0604020202020204" pitchFamily="34" charset="0"/>
              <a:buNone/>
              <a:defRPr/>
            </a:pPr>
            <a:r>
              <a:rPr lang="en-US" dirty="0"/>
              <a:t>(</a:t>
            </a:r>
            <a:r>
              <a:rPr lang="en-US" dirty="0" err="1"/>
              <a:t>eg.</a:t>
            </a:r>
            <a:r>
              <a:rPr lang="en-US" dirty="0"/>
              <a:t> Maintain breed of cow)</a:t>
            </a:r>
          </a:p>
          <a:p>
            <a:pPr marL="457200" indent="-457200">
              <a:buFont typeface="Arial" panose="020B0604020202020204" pitchFamily="34" charset="0"/>
              <a:buNone/>
              <a:defRPr/>
            </a:pPr>
            <a:endParaRPr lang="en-US" dirty="0"/>
          </a:p>
          <a:p>
            <a:pPr marL="457200" indent="-457200">
              <a:buFont typeface="Arial" panose="020B0604020202020204" pitchFamily="34" charset="0"/>
              <a:buNone/>
              <a:defRPr/>
            </a:pPr>
            <a:r>
              <a:rPr lang="en-US" b="1" u="sng" dirty="0"/>
              <a:t>Human</a:t>
            </a:r>
            <a:r>
              <a:rPr lang="en-US" u="sng" dirty="0"/>
              <a:t> order: Human being</a:t>
            </a:r>
          </a:p>
          <a:p>
            <a:pPr marL="457200" indent="-457200">
              <a:buFont typeface="Arial" panose="020B0604020202020204" pitchFamily="34" charset="0"/>
              <a:buNone/>
              <a:defRPr/>
            </a:pPr>
            <a:r>
              <a:rPr lang="en-US" dirty="0"/>
              <a:t>Protect its</a:t>
            </a:r>
            <a:r>
              <a:rPr lang="en-US" b="1" dirty="0"/>
              <a:t> innateness</a:t>
            </a:r>
            <a:r>
              <a:rPr lang="en-US" dirty="0"/>
              <a:t> (</a:t>
            </a:r>
            <a:r>
              <a:rPr lang="en-US" dirty="0">
                <a:solidFill>
                  <a:srgbClr val="FF0000"/>
                </a:solidFill>
              </a:rPr>
              <a:t>will to live with continuous happiness</a:t>
            </a:r>
            <a:r>
              <a:rPr lang="en-US" dirty="0"/>
              <a:t>)</a:t>
            </a:r>
          </a:p>
          <a:p>
            <a:pPr marL="0" indent="0">
              <a:buFont typeface="Arial" panose="020B0604020202020204" pitchFamily="34" charset="0"/>
              <a:buNone/>
              <a:defRPr/>
            </a:pPr>
            <a:r>
              <a:rPr lang="en-US" dirty="0"/>
              <a:t>(</a:t>
            </a:r>
            <a:r>
              <a:rPr lang="en-US" dirty="0" err="1"/>
              <a:t>eg.</a:t>
            </a:r>
            <a:r>
              <a:rPr lang="en-US" dirty="0"/>
              <a:t> Provide societal systems for facilitating and living with right understanding)</a:t>
            </a:r>
          </a:p>
          <a:p>
            <a:pPr marL="0" indent="0">
              <a:buFont typeface="Arial" panose="020B0604020202020204" pitchFamily="34" charset="0"/>
              <a:buNone/>
              <a:defRPr/>
            </a:pPr>
            <a:r>
              <a:rPr lang="en-US" dirty="0"/>
              <a:t>Ensure its </a:t>
            </a:r>
            <a:r>
              <a:rPr lang="en-US" b="1" dirty="0"/>
              <a:t>inheritance </a:t>
            </a:r>
            <a:r>
              <a:rPr lang="en-US" dirty="0"/>
              <a:t>(</a:t>
            </a:r>
            <a:r>
              <a:rPr lang="en-US" dirty="0">
                <a:solidFill>
                  <a:srgbClr val="FF0000"/>
                </a:solidFill>
              </a:rPr>
              <a:t>education-</a:t>
            </a:r>
            <a:r>
              <a:rPr lang="en-US" dirty="0" err="1">
                <a:solidFill>
                  <a:srgbClr val="FF0000"/>
                </a:solidFill>
              </a:rPr>
              <a:t>sanskar</a:t>
            </a:r>
            <a:r>
              <a:rPr lang="en-US" dirty="0"/>
              <a:t>)</a:t>
            </a:r>
          </a:p>
          <a:p>
            <a:pPr marL="0" indent="0">
              <a:buFont typeface="Arial" panose="020B0604020202020204" pitchFamily="34" charset="0"/>
              <a:buNone/>
              <a:defRPr/>
            </a:pPr>
            <a:r>
              <a:rPr lang="en-US" dirty="0"/>
              <a:t>(</a:t>
            </a:r>
            <a:r>
              <a:rPr lang="en-US" dirty="0" err="1"/>
              <a:t>eg.</a:t>
            </a:r>
            <a:r>
              <a:rPr lang="en-US" dirty="0"/>
              <a:t> Ensure human education-</a:t>
            </a:r>
            <a:r>
              <a:rPr lang="en-US" dirty="0" err="1"/>
              <a:t>sanskar</a:t>
            </a:r>
            <a:r>
              <a:rPr lang="en-US" dirty="0"/>
              <a:t>)</a:t>
            </a:r>
          </a:p>
          <a:p>
            <a:pPr marL="0" indent="0">
              <a:buFont typeface="Arial" panose="020B0604020202020204" pitchFamily="34" charset="0"/>
              <a:buNone/>
              <a:defRPr/>
            </a:pPr>
            <a:endParaRPr lang="en-US" dirty="0"/>
          </a:p>
        </p:txBody>
      </p:sp>
      <p:sp>
        <p:nvSpPr>
          <p:cNvPr id="26628" name="Title 2">
            <a:extLst>
              <a:ext uri="{FF2B5EF4-FFF2-40B4-BE49-F238E27FC236}">
                <a16:creationId xmlns:a16="http://schemas.microsoft.com/office/drawing/2014/main" id="{1C51D5E5-D0E6-44CD-915E-29D2FBCE5C4F}"/>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Participation of Human Being in Entire Nature</a:t>
            </a:r>
          </a:p>
        </p:txBody>
      </p:sp>
      <p:cxnSp>
        <p:nvCxnSpPr>
          <p:cNvPr id="4" name="Straight Connector 3">
            <a:extLst>
              <a:ext uri="{FF2B5EF4-FFF2-40B4-BE49-F238E27FC236}">
                <a16:creationId xmlns:a16="http://schemas.microsoft.com/office/drawing/2014/main" id="{7A407C9B-2848-4067-B032-10B7AFF4A87E}"/>
              </a:ext>
            </a:extLst>
          </p:cNvPr>
          <p:cNvCxnSpPr/>
          <p:nvPr/>
        </p:nvCxnSpPr>
        <p:spPr>
          <a:xfrm>
            <a:off x="57912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a:extLst>
              <a:ext uri="{FF2B5EF4-FFF2-40B4-BE49-F238E27FC236}">
                <a16:creationId xmlns:a16="http://schemas.microsoft.com/office/drawing/2014/main" id="{E8281256-DC78-46DA-BD6A-483B1E998B80}"/>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Participation of Human Being in Entire Nature</a:t>
            </a:r>
          </a:p>
        </p:txBody>
      </p:sp>
      <p:sp>
        <p:nvSpPr>
          <p:cNvPr id="27651" name="Text Placeholder 3">
            <a:extLst>
              <a:ext uri="{FF2B5EF4-FFF2-40B4-BE49-F238E27FC236}">
                <a16:creationId xmlns:a16="http://schemas.microsoft.com/office/drawing/2014/main" id="{50A2C9DD-B33D-4775-A4BC-945B73204DE5}"/>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sz="2000"/>
              <a:t>To understand the inherent harmony in nature and to live accordingly, i.e.</a:t>
            </a:r>
          </a:p>
          <a:p>
            <a:pPr lvl="1"/>
            <a:r>
              <a:rPr altLang="en-US" sz="1800"/>
              <a:t>To facilitate a conducive environment for the </a:t>
            </a:r>
            <a:r>
              <a:rPr altLang="en-US" sz="1800" b="1"/>
              <a:t>activity</a:t>
            </a:r>
            <a:r>
              <a:rPr altLang="en-US" sz="1800"/>
              <a:t> (at least not violate it) of all orders</a:t>
            </a:r>
          </a:p>
          <a:p>
            <a:pPr lvl="1"/>
            <a:r>
              <a:rPr altLang="en-US" sz="1800"/>
              <a:t>To facilitate the </a:t>
            </a:r>
            <a:r>
              <a:rPr altLang="en-US" sz="1800" b="1"/>
              <a:t>innateness</a:t>
            </a:r>
            <a:r>
              <a:rPr altLang="en-US" sz="1800"/>
              <a:t> (or at least not violate it) </a:t>
            </a:r>
            <a:r>
              <a:rPr lang="en-IN" altLang="en-US" sz="1800"/>
              <a:t>of all orders</a:t>
            </a:r>
            <a:endParaRPr altLang="en-US" sz="1800"/>
          </a:p>
          <a:p>
            <a:pPr lvl="1"/>
            <a:r>
              <a:rPr altLang="en-US" sz="1800"/>
              <a:t>To facilitate the </a:t>
            </a:r>
            <a:r>
              <a:rPr altLang="en-US" sz="1800" b="1"/>
              <a:t>inheritance</a:t>
            </a:r>
            <a:r>
              <a:rPr altLang="en-US" sz="1800"/>
              <a:t> (or at least not violate it)</a:t>
            </a:r>
            <a:r>
              <a:rPr lang="en-IN" altLang="en-US" sz="1800"/>
              <a:t> of all orders</a:t>
            </a:r>
            <a:endParaRPr altLang="en-US" sz="1800"/>
          </a:p>
        </p:txBody>
      </p:sp>
      <p:graphicFrame>
        <p:nvGraphicFramePr>
          <p:cNvPr id="5" name="Table 4">
            <a:extLst>
              <a:ext uri="{FF2B5EF4-FFF2-40B4-BE49-F238E27FC236}">
                <a16:creationId xmlns:a16="http://schemas.microsoft.com/office/drawing/2014/main" id="{05603B0C-7556-430B-89AD-BE2EC60ABD33}"/>
              </a:ext>
            </a:extLst>
          </p:cNvPr>
          <p:cNvGraphicFramePr>
            <a:graphicFrameLocks noGrp="1"/>
          </p:cNvGraphicFramePr>
          <p:nvPr/>
        </p:nvGraphicFramePr>
        <p:xfrm>
          <a:off x="228600" y="2087563"/>
          <a:ext cx="11658600" cy="4465638"/>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20000"/>
                    </a:ext>
                  </a:extLst>
                </a:gridCol>
                <a:gridCol w="10104120">
                  <a:extLst>
                    <a:ext uri="{9D8B030D-6E8A-4147-A177-3AD203B41FA5}">
                      <a16:colId xmlns:a16="http://schemas.microsoft.com/office/drawing/2014/main" val="20001"/>
                    </a:ext>
                  </a:extLst>
                </a:gridCol>
              </a:tblGrid>
              <a:tr h="426775">
                <a:tc>
                  <a:txBody>
                    <a:bodyPr/>
                    <a:lstStyle/>
                    <a:p>
                      <a:r>
                        <a:rPr lang="en-US" sz="2200" dirty="0">
                          <a:solidFill>
                            <a:schemeClr val="tx1"/>
                          </a:solidFill>
                          <a:latin typeface="Arial" pitchFamily="34" charset="0"/>
                          <a:cs typeface="Arial" pitchFamily="34" charset="0"/>
                        </a:rPr>
                        <a:t>Order</a:t>
                      </a:r>
                    </a:p>
                  </a:txBody>
                  <a:tcPr marT="45724" marB="45724"/>
                </a:tc>
                <a:tc>
                  <a:txBody>
                    <a:bodyPr/>
                    <a:lstStyle/>
                    <a:p>
                      <a:r>
                        <a:rPr lang="en-US" sz="2200" dirty="0">
                          <a:solidFill>
                            <a:schemeClr val="tx1"/>
                          </a:solidFill>
                          <a:latin typeface="Arial" pitchFamily="34" charset="0"/>
                          <a:cs typeface="Arial" pitchFamily="34" charset="0"/>
                        </a:rPr>
                        <a:t>Human Participation for Mutual Fulfillment</a:t>
                      </a:r>
                    </a:p>
                  </a:txBody>
                  <a:tcPr marT="45724" marB="45724"/>
                </a:tc>
                <a:extLst>
                  <a:ext uri="{0D108BD9-81ED-4DB2-BD59-A6C34878D82A}">
                    <a16:rowId xmlns:a16="http://schemas.microsoft.com/office/drawing/2014/main" val="10000"/>
                  </a:ext>
                </a:extLst>
              </a:tr>
              <a:tr h="701135">
                <a:tc>
                  <a:txBody>
                    <a:bodyPr/>
                    <a:lstStyle/>
                    <a:p>
                      <a:r>
                        <a:rPr lang="en-US" sz="2000" b="1" dirty="0">
                          <a:latin typeface="Arial" pitchFamily="34" charset="0"/>
                          <a:cs typeface="Arial" pitchFamily="34" charset="0"/>
                        </a:rPr>
                        <a:t>Physical</a:t>
                      </a:r>
                      <a:r>
                        <a:rPr lang="en-US" sz="2000" dirty="0">
                          <a:latin typeface="Arial" pitchFamily="34" charset="0"/>
                          <a:cs typeface="Arial" pitchFamily="34" charset="0"/>
                        </a:rPr>
                        <a:t> Order</a:t>
                      </a:r>
                    </a:p>
                  </a:txBody>
                  <a:tcPr marT="45724" marB="45724"/>
                </a:tc>
                <a:tc>
                  <a:txBody>
                    <a:bodyPr/>
                    <a:lstStyle/>
                    <a:p>
                      <a:r>
                        <a:rPr lang="en-US" sz="2000" dirty="0">
                          <a:latin typeface="Arial" pitchFamily="34" charset="0"/>
                          <a:cs typeface="Arial" pitchFamily="34" charset="0"/>
                        </a:rPr>
                        <a:t>Facilitate its </a:t>
                      </a:r>
                      <a:r>
                        <a:rPr lang="en-US" sz="2000" b="1" dirty="0">
                          <a:latin typeface="Arial" pitchFamily="34" charset="0"/>
                          <a:cs typeface="Arial" pitchFamily="34" charset="0"/>
                        </a:rPr>
                        <a:t>existence</a:t>
                      </a:r>
                      <a:r>
                        <a:rPr lang="en-US" sz="2000" dirty="0">
                          <a:latin typeface="Arial" pitchFamily="34" charset="0"/>
                          <a:cs typeface="Arial" pitchFamily="34" charset="0"/>
                        </a:rPr>
                        <a:t> by ensuring conducive environment and maintaining / ensuring its </a:t>
                      </a:r>
                      <a:r>
                        <a:rPr lang="en-US" sz="2000" b="1" dirty="0">
                          <a:latin typeface="Arial" pitchFamily="34" charset="0"/>
                          <a:cs typeface="Arial" pitchFamily="34" charset="0"/>
                        </a:rPr>
                        <a:t>constitution</a:t>
                      </a:r>
                      <a:r>
                        <a:rPr lang="en-US" sz="2000" dirty="0">
                          <a:latin typeface="Arial" pitchFamily="34" charset="0"/>
                          <a:cs typeface="Arial" pitchFamily="34" charset="0"/>
                        </a:rPr>
                        <a:t> (</a:t>
                      </a:r>
                      <a:r>
                        <a:rPr lang="en-US" sz="2000" dirty="0" err="1">
                          <a:latin typeface="Arial" pitchFamily="34" charset="0"/>
                          <a:cs typeface="Arial" pitchFamily="34" charset="0"/>
                        </a:rPr>
                        <a:t>eg</a:t>
                      </a:r>
                      <a:r>
                        <a:rPr lang="en-US" sz="2000" dirty="0">
                          <a:latin typeface="Arial" pitchFamily="34" charset="0"/>
                          <a:cs typeface="Arial" pitchFamily="34" charset="0"/>
                        </a:rPr>
                        <a:t>. constitution of earth)</a:t>
                      </a:r>
                    </a:p>
                  </a:txBody>
                  <a:tcPr marT="45724" marB="45724"/>
                </a:tc>
                <a:extLst>
                  <a:ext uri="{0D108BD9-81ED-4DB2-BD59-A6C34878D82A}">
                    <a16:rowId xmlns:a16="http://schemas.microsoft.com/office/drawing/2014/main" val="10001"/>
                  </a:ext>
                </a:extLst>
              </a:tr>
              <a:tr h="701135">
                <a:tc>
                  <a:txBody>
                    <a:bodyPr/>
                    <a:lstStyle/>
                    <a:p>
                      <a:r>
                        <a:rPr lang="en-US" sz="2000" b="1" dirty="0">
                          <a:latin typeface="Arial" pitchFamily="34" charset="0"/>
                          <a:cs typeface="Arial" pitchFamily="34" charset="0"/>
                        </a:rPr>
                        <a:t>Bio </a:t>
                      </a:r>
                      <a:r>
                        <a:rPr lang="en-US" sz="2000" dirty="0">
                          <a:latin typeface="Arial" pitchFamily="34" charset="0"/>
                          <a:cs typeface="Arial" pitchFamily="34" charset="0"/>
                        </a:rPr>
                        <a:t>Order</a:t>
                      </a:r>
                    </a:p>
                  </a:txBody>
                  <a:tcPr marT="45724" marB="45724"/>
                </a:tc>
                <a:tc>
                  <a:txBody>
                    <a:bodyPr/>
                    <a:lstStyle/>
                    <a:p>
                      <a:r>
                        <a:rPr lang="en-US" sz="2000" dirty="0">
                          <a:latin typeface="Arial" pitchFamily="34" charset="0"/>
                          <a:cs typeface="Arial" pitchFamily="34" charset="0"/>
                        </a:rPr>
                        <a:t>Facilitate its </a:t>
                      </a:r>
                      <a:r>
                        <a:rPr lang="en-US" sz="2000" b="1" dirty="0">
                          <a:latin typeface="Arial" pitchFamily="34" charset="0"/>
                          <a:cs typeface="Arial" pitchFamily="34" charset="0"/>
                        </a:rPr>
                        <a:t>growth</a:t>
                      </a:r>
                      <a:r>
                        <a:rPr lang="en-US" sz="2000" dirty="0">
                          <a:latin typeface="Arial" pitchFamily="34" charset="0"/>
                          <a:cs typeface="Arial" pitchFamily="34" charset="0"/>
                        </a:rPr>
                        <a:t> by ensuring conducive environment and maintaining / ensuring its </a:t>
                      </a:r>
                      <a:r>
                        <a:rPr lang="en-US" sz="2000" b="1" dirty="0">
                          <a:latin typeface="Arial" pitchFamily="34" charset="0"/>
                          <a:cs typeface="Arial" pitchFamily="34" charset="0"/>
                        </a:rPr>
                        <a:t>seed</a:t>
                      </a:r>
                      <a:r>
                        <a:rPr lang="en-US" sz="2000" dirty="0">
                          <a:latin typeface="Arial" pitchFamily="34" charset="0"/>
                          <a:cs typeface="Arial" pitchFamily="34" charset="0"/>
                        </a:rPr>
                        <a:t> (e.g. seed of rice)</a:t>
                      </a:r>
                    </a:p>
                  </a:txBody>
                  <a:tcPr marT="45724" marB="45724"/>
                </a:tc>
                <a:extLst>
                  <a:ext uri="{0D108BD9-81ED-4DB2-BD59-A6C34878D82A}">
                    <a16:rowId xmlns:a16="http://schemas.microsoft.com/office/drawing/2014/main" val="10002"/>
                  </a:ext>
                </a:extLst>
              </a:tr>
              <a:tr h="1020927">
                <a:tc>
                  <a:txBody>
                    <a:bodyPr/>
                    <a:lstStyle/>
                    <a:p>
                      <a:r>
                        <a:rPr lang="en-US" sz="2000" b="1" dirty="0">
                          <a:latin typeface="Arial" pitchFamily="34" charset="0"/>
                          <a:cs typeface="Arial" pitchFamily="34" charset="0"/>
                        </a:rPr>
                        <a:t>Animal</a:t>
                      </a:r>
                      <a:r>
                        <a:rPr lang="en-US" sz="2000" dirty="0">
                          <a:latin typeface="Arial" pitchFamily="34" charset="0"/>
                          <a:cs typeface="Arial" pitchFamily="34" charset="0"/>
                        </a:rPr>
                        <a:t> Order</a:t>
                      </a:r>
                    </a:p>
                  </a:txBody>
                  <a:tcPr marT="45724" marB="45724"/>
                </a:tc>
                <a:tc>
                  <a:txBody>
                    <a:bodyPr/>
                    <a:lstStyle/>
                    <a:p>
                      <a:pPr marL="0" indent="-457200" algn="l" defTabSz="914400" rtl="0" eaLnBrk="1" latinLnBrk="0" hangingPunct="1">
                        <a:buFont typeface="+mj-lt"/>
                        <a:buNone/>
                        <a:defRPr/>
                      </a:pPr>
                      <a:r>
                        <a:rPr lang="en-US" sz="2000" kern="1200" dirty="0">
                          <a:solidFill>
                            <a:schemeClr val="dk1"/>
                          </a:solidFill>
                          <a:latin typeface="Arial" pitchFamily="34" charset="0"/>
                          <a:ea typeface="+mn-ea"/>
                          <a:cs typeface="Arial" pitchFamily="34" charset="0"/>
                        </a:rPr>
                        <a:t>Facilitate care of the body by ensuring physical facility, environment for existence &amp; growth of body. To ensure its </a:t>
                      </a:r>
                      <a:r>
                        <a:rPr lang="en-US" sz="2000" b="1" kern="1200" dirty="0">
                          <a:solidFill>
                            <a:schemeClr val="dk1"/>
                          </a:solidFill>
                          <a:latin typeface="Arial" pitchFamily="34" charset="0"/>
                          <a:ea typeface="+mn-ea"/>
                          <a:cs typeface="Arial" pitchFamily="34" charset="0"/>
                        </a:rPr>
                        <a:t>will to live</a:t>
                      </a:r>
                    </a:p>
                    <a:p>
                      <a:pPr marL="0" indent="-457200" algn="l" defTabSz="914400" rtl="0" eaLnBrk="1" latinLnBrk="0" hangingPunct="1">
                        <a:buFont typeface="+mj-lt"/>
                        <a:buNone/>
                        <a:defRPr/>
                      </a:pPr>
                      <a:r>
                        <a:rPr lang="en-US" sz="2000" kern="1200" dirty="0">
                          <a:solidFill>
                            <a:schemeClr val="dk1"/>
                          </a:solidFill>
                          <a:latin typeface="Arial" pitchFamily="34" charset="0"/>
                          <a:ea typeface="+mn-ea"/>
                          <a:cs typeface="Arial" pitchFamily="34" charset="0"/>
                        </a:rPr>
                        <a:t>Maintaining / ensuring its breed (</a:t>
                      </a:r>
                      <a:r>
                        <a:rPr lang="en-US" sz="2000" kern="1200" dirty="0" err="1">
                          <a:solidFill>
                            <a:schemeClr val="dk1"/>
                          </a:solidFill>
                          <a:latin typeface="Arial" pitchFamily="34" charset="0"/>
                          <a:ea typeface="+mn-ea"/>
                          <a:cs typeface="Arial" pitchFamily="34" charset="0"/>
                        </a:rPr>
                        <a:t>eg</a:t>
                      </a:r>
                      <a:r>
                        <a:rPr lang="en-US" sz="2000" kern="1200" dirty="0">
                          <a:solidFill>
                            <a:schemeClr val="dk1"/>
                          </a:solidFill>
                          <a:latin typeface="Arial" pitchFamily="34" charset="0"/>
                          <a:ea typeface="+mn-ea"/>
                          <a:cs typeface="Arial" pitchFamily="34" charset="0"/>
                        </a:rPr>
                        <a:t>. </a:t>
                      </a:r>
                      <a:r>
                        <a:rPr lang="en-US" sz="2000" b="1" kern="1200" dirty="0">
                          <a:solidFill>
                            <a:schemeClr val="dk1"/>
                          </a:solidFill>
                          <a:latin typeface="Arial" pitchFamily="34" charset="0"/>
                          <a:ea typeface="+mn-ea"/>
                          <a:cs typeface="Arial" pitchFamily="34" charset="0"/>
                        </a:rPr>
                        <a:t>breed</a:t>
                      </a:r>
                      <a:r>
                        <a:rPr lang="en-US" sz="2000" kern="1200" dirty="0">
                          <a:solidFill>
                            <a:schemeClr val="dk1"/>
                          </a:solidFill>
                          <a:latin typeface="Arial" pitchFamily="34" charset="0"/>
                          <a:ea typeface="+mn-ea"/>
                          <a:cs typeface="Arial" pitchFamily="34" charset="0"/>
                        </a:rPr>
                        <a:t> of cow)</a:t>
                      </a:r>
                    </a:p>
                  </a:txBody>
                  <a:tcPr marT="45724" marB="45724"/>
                </a:tc>
                <a:extLst>
                  <a:ext uri="{0D108BD9-81ED-4DB2-BD59-A6C34878D82A}">
                    <a16:rowId xmlns:a16="http://schemas.microsoft.com/office/drawing/2014/main" val="10003"/>
                  </a:ext>
                </a:extLst>
              </a:tr>
              <a:tr h="1615666">
                <a:tc>
                  <a:txBody>
                    <a:bodyPr/>
                    <a:lstStyle/>
                    <a:p>
                      <a:r>
                        <a:rPr lang="en-US" sz="2000" b="1" dirty="0">
                          <a:latin typeface="Arial" pitchFamily="34" charset="0"/>
                          <a:cs typeface="Arial" pitchFamily="34" charset="0"/>
                        </a:rPr>
                        <a:t>Human</a:t>
                      </a:r>
                      <a:r>
                        <a:rPr lang="en-US" sz="2000" dirty="0">
                          <a:latin typeface="Arial" pitchFamily="34" charset="0"/>
                          <a:cs typeface="Arial" pitchFamily="34" charset="0"/>
                        </a:rPr>
                        <a:t> Order</a:t>
                      </a:r>
                    </a:p>
                  </a:txBody>
                  <a:tcPr marT="45724" marB="45724"/>
                </a:tc>
                <a:tc>
                  <a:txBody>
                    <a:bodyPr/>
                    <a:lstStyle/>
                    <a:p>
                      <a:pPr marL="0" indent="-457200" algn="l" defTabSz="914400" rtl="0" eaLnBrk="1" latinLnBrk="0" hangingPunct="1">
                        <a:buFont typeface="+mj-lt"/>
                        <a:buNone/>
                        <a:defRPr/>
                      </a:pPr>
                      <a:r>
                        <a:rPr lang="en-US" sz="2000" kern="1200" dirty="0">
                          <a:solidFill>
                            <a:schemeClr val="dk1"/>
                          </a:solidFill>
                          <a:latin typeface="Arial" pitchFamily="34" charset="0"/>
                          <a:ea typeface="+mn-ea"/>
                          <a:cs typeface="Arial" pitchFamily="34" charset="0"/>
                        </a:rPr>
                        <a:t>Facilitate care of the body by ensuring physical facility, environment for existence &amp; growth of body</a:t>
                      </a:r>
                    </a:p>
                    <a:p>
                      <a:pPr marL="0" indent="-457200" algn="l" defTabSz="914400" rtl="0" eaLnBrk="1" latinLnBrk="0" hangingPunct="1">
                        <a:buFont typeface="+mj-lt"/>
                        <a:buNone/>
                        <a:defRPr/>
                      </a:pPr>
                      <a:r>
                        <a:rPr lang="en-US" sz="2000" kern="1200" dirty="0">
                          <a:solidFill>
                            <a:schemeClr val="dk1"/>
                          </a:solidFill>
                          <a:latin typeface="Arial" pitchFamily="34" charset="0"/>
                          <a:ea typeface="+mn-ea"/>
                          <a:cs typeface="Arial" pitchFamily="34" charset="0"/>
                        </a:rPr>
                        <a:t>Facilitate its </a:t>
                      </a:r>
                      <a:r>
                        <a:rPr lang="en-US" sz="2000" b="1" kern="1200" dirty="0">
                          <a:solidFill>
                            <a:schemeClr val="dk1"/>
                          </a:solidFill>
                          <a:latin typeface="Arial" pitchFamily="34" charset="0"/>
                          <a:ea typeface="+mn-ea"/>
                          <a:cs typeface="Arial" pitchFamily="34" charset="0"/>
                        </a:rPr>
                        <a:t>will to live with continuous happiness</a:t>
                      </a:r>
                      <a:r>
                        <a:rPr lang="en-US" sz="2000" kern="1200" dirty="0">
                          <a:solidFill>
                            <a:schemeClr val="dk1"/>
                          </a:solidFill>
                          <a:latin typeface="Arial" pitchFamily="34" charset="0"/>
                          <a:ea typeface="+mn-ea"/>
                          <a:cs typeface="Arial" pitchFamily="34" charset="0"/>
                        </a:rPr>
                        <a:t> by ensuring </a:t>
                      </a:r>
                      <a:r>
                        <a:rPr lang="en-US" sz="2000" b="1" kern="1200" dirty="0">
                          <a:solidFill>
                            <a:schemeClr val="dk1"/>
                          </a:solidFill>
                          <a:latin typeface="Arial" pitchFamily="34" charset="0"/>
                          <a:ea typeface="+mn-ea"/>
                          <a:cs typeface="Arial" pitchFamily="34" charset="0"/>
                        </a:rPr>
                        <a:t>human education-</a:t>
                      </a:r>
                      <a:r>
                        <a:rPr lang="en-US" sz="2000" b="1" kern="1200" dirty="0" err="1">
                          <a:solidFill>
                            <a:schemeClr val="dk1"/>
                          </a:solidFill>
                          <a:latin typeface="Arial" pitchFamily="34" charset="0"/>
                          <a:ea typeface="+mn-ea"/>
                          <a:cs typeface="Arial" pitchFamily="34" charset="0"/>
                        </a:rPr>
                        <a:t>sanskar</a:t>
                      </a:r>
                      <a:r>
                        <a:rPr lang="en-US" sz="2000" kern="1200" dirty="0">
                          <a:solidFill>
                            <a:schemeClr val="dk1"/>
                          </a:solidFill>
                          <a:latin typeface="Arial" pitchFamily="34" charset="0"/>
                          <a:ea typeface="+mn-ea"/>
                          <a:cs typeface="Arial" pitchFamily="34" charset="0"/>
                        </a:rPr>
                        <a:t>, participating in developing / maintaining undivided society &amp; universal human order</a:t>
                      </a:r>
                    </a:p>
                  </a:txBody>
                  <a:tcPr marT="45724" marB="45724"/>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04A64293-A401-410E-8C20-B82FE3310D20}"/>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Sum Up</a:t>
            </a:r>
            <a:endParaRPr lang="en-GB" altLang="en-US"/>
          </a:p>
        </p:txBody>
      </p:sp>
      <p:sp>
        <p:nvSpPr>
          <p:cNvPr id="3" name="Text Placeholder 2">
            <a:extLst>
              <a:ext uri="{FF2B5EF4-FFF2-40B4-BE49-F238E27FC236}">
                <a16:creationId xmlns:a16="http://schemas.microsoft.com/office/drawing/2014/main" id="{9F570AB2-E6EF-4683-9C0A-C63793CF927C}"/>
              </a:ext>
            </a:extLst>
          </p:cNvPr>
          <p:cNvSpPr>
            <a:spLocks noGrp="1"/>
          </p:cNvSpPr>
          <p:nvPr>
            <p:ph type="body" sz="quarter" idx="13"/>
          </p:nvPr>
        </p:nvSpPr>
        <p:spPr/>
        <p:txBody>
          <a:bodyPr>
            <a:noAutofit/>
          </a:bodyPr>
          <a:lstStyle/>
          <a:p>
            <a:pPr marL="457200" indent="-457200">
              <a:buFont typeface="+mj-lt"/>
              <a:buAutoNum type="arabicPeriod"/>
              <a:defRPr/>
            </a:pPr>
            <a:r>
              <a:rPr lang="en-GB" sz="2000"/>
              <a:t>Physical order	– soil, metals etc.</a:t>
            </a:r>
          </a:p>
          <a:p>
            <a:pPr marL="457200" indent="-457200">
              <a:buFont typeface="+mj-lt"/>
              <a:buAutoNum type="arabicPeriod"/>
              <a:defRPr/>
            </a:pPr>
            <a:r>
              <a:rPr lang="en-GB" sz="2000"/>
              <a:t>Bio order		– trees, plants etc.</a:t>
            </a:r>
          </a:p>
          <a:p>
            <a:pPr marL="457200" indent="-457200">
              <a:buFont typeface="+mj-lt"/>
              <a:buAutoNum type="arabicPeriod"/>
              <a:defRPr/>
            </a:pPr>
            <a:r>
              <a:rPr lang="en-GB" sz="2000"/>
              <a:t>Animal order	– animals, birds etc.</a:t>
            </a:r>
          </a:p>
          <a:p>
            <a:pPr marL="457200" indent="-457200">
              <a:buFont typeface="+mj-lt"/>
              <a:buAutoNum type="arabicPeriod"/>
              <a:defRPr/>
            </a:pPr>
            <a:r>
              <a:rPr lang="en-GB" sz="2000"/>
              <a:t>Human order	– human beings</a:t>
            </a:r>
          </a:p>
          <a:p>
            <a:pPr>
              <a:buFont typeface="Symbol" pitchFamily="18" charset="2"/>
              <a:buNone/>
              <a:defRPr/>
            </a:pPr>
            <a:r>
              <a:rPr lang="en-GB" sz="2000"/>
              <a:t> </a:t>
            </a:r>
            <a:endParaRPr lang="en-GB" sz="900"/>
          </a:p>
          <a:p>
            <a:pPr>
              <a:buFont typeface="Symbol" pitchFamily="18" charset="2"/>
              <a:buNone/>
              <a:defRPr/>
            </a:pPr>
            <a:r>
              <a:rPr lang="en-GB" sz="2000"/>
              <a:t>There is a relationship of mutual fulfilment (harmony) amongst these 4 orders. The first 3 orders are mutually fulfilling for each other. They are fulfilling for human being also. </a:t>
            </a:r>
            <a:r>
              <a:rPr lang="en-GB" sz="2000">
                <a:latin typeface="Arial" charset="0"/>
                <a:cs typeface="Arial" charset="0"/>
              </a:rPr>
              <a:t>It is naturally acceptable to human beings </a:t>
            </a:r>
            <a:r>
              <a:rPr lang="en-GB" sz="2000"/>
              <a:t>to be fulfilling for all the orders</a:t>
            </a:r>
          </a:p>
          <a:p>
            <a:pPr>
              <a:buFont typeface="Symbol" pitchFamily="18" charset="2"/>
              <a:buNone/>
              <a:defRPr/>
            </a:pPr>
            <a:endParaRPr lang="en-GB" sz="900"/>
          </a:p>
          <a:p>
            <a:pPr>
              <a:buFont typeface="Symbol" pitchFamily="18" charset="2"/>
              <a:buNone/>
              <a:defRPr/>
            </a:pPr>
            <a:r>
              <a:rPr sz="2000">
                <a:latin typeface="Arial" charset="0"/>
              </a:rPr>
              <a:t>The role of human being is to realize this mutual fulfilment –  For this, </a:t>
            </a:r>
            <a:r>
              <a:rPr lang="en-GB" sz="2000"/>
              <a:t>all that human beings need to do is:</a:t>
            </a:r>
          </a:p>
          <a:p>
            <a:pPr marL="685800" lvl="1" indent="-457200">
              <a:buFont typeface="Wingdings" pitchFamily="2" charset="2"/>
              <a:buAutoNum type="arabicPeriod"/>
              <a:defRPr/>
            </a:pPr>
            <a:r>
              <a:rPr lang="en-GB"/>
              <a:t>To understand that mutual fulfilment (harmony) is inherent in nature – we do not have to create it</a:t>
            </a:r>
          </a:p>
          <a:p>
            <a:pPr marL="685800" lvl="1" indent="-457200">
              <a:buFont typeface="Wingdings" pitchFamily="2" charset="2"/>
              <a:buAutoNum type="arabicPeriod"/>
              <a:defRPr/>
            </a:pPr>
            <a:r>
              <a:rPr lang="en-GB"/>
              <a:t>To live accordingly – then the mutual fulfilment amongst the 4 orders will be realised</a:t>
            </a:r>
          </a:p>
          <a:p>
            <a:pPr marL="457200" indent="-457200">
              <a:buFont typeface="Symbol" pitchFamily="18" charset="2"/>
              <a:buNone/>
              <a:defRPr/>
            </a:pPr>
            <a:endParaRPr lang="en-GB" sz="900"/>
          </a:p>
          <a:p>
            <a:pPr marL="457200" indent="-457200">
              <a:buFont typeface="Symbol" pitchFamily="18" charset="2"/>
              <a:buNone/>
              <a:defRPr/>
            </a:pPr>
            <a:r>
              <a:rPr lang="en-GB" sz="2000"/>
              <a:t>and there is provision in nature for living with mutual fulfilment (harmony)</a:t>
            </a:r>
          </a:p>
        </p:txBody>
      </p:sp>
      <p:grpSp>
        <p:nvGrpSpPr>
          <p:cNvPr id="28676" name="Group 5">
            <a:extLst>
              <a:ext uri="{FF2B5EF4-FFF2-40B4-BE49-F238E27FC236}">
                <a16:creationId xmlns:a16="http://schemas.microsoft.com/office/drawing/2014/main" id="{2CE5467F-D8A0-4DC0-9E7F-6A91E30C1300}"/>
              </a:ext>
            </a:extLst>
          </p:cNvPr>
          <p:cNvGrpSpPr>
            <a:grpSpLocks/>
          </p:cNvGrpSpPr>
          <p:nvPr/>
        </p:nvGrpSpPr>
        <p:grpSpPr bwMode="auto">
          <a:xfrm>
            <a:off x="6553200" y="685800"/>
            <a:ext cx="3632200" cy="1554163"/>
            <a:chOff x="5029200" y="685800"/>
            <a:chExt cx="3632790" cy="1553528"/>
          </a:xfrm>
        </p:grpSpPr>
        <p:sp>
          <p:nvSpPr>
            <p:cNvPr id="4" name="Right Brace 3">
              <a:extLst>
                <a:ext uri="{FF2B5EF4-FFF2-40B4-BE49-F238E27FC236}">
                  <a16:creationId xmlns:a16="http://schemas.microsoft.com/office/drawing/2014/main" id="{0660DDA9-DF01-4B6E-9EE1-98847D2DF1C7}"/>
                </a:ext>
              </a:extLst>
            </p:cNvPr>
            <p:cNvSpPr/>
            <p:nvPr/>
          </p:nvSpPr>
          <p:spPr>
            <a:xfrm>
              <a:off x="5029200" y="685800"/>
              <a:ext cx="228637" cy="137104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dirty="0"/>
            </a:p>
          </p:txBody>
        </p:sp>
        <p:sp>
          <p:nvSpPr>
            <p:cNvPr id="28678" name="TextBox 4">
              <a:extLst>
                <a:ext uri="{FF2B5EF4-FFF2-40B4-BE49-F238E27FC236}">
                  <a16:creationId xmlns:a16="http://schemas.microsoft.com/office/drawing/2014/main" id="{D794285B-DDD2-457E-B506-B63DF3BAD5C4}"/>
                </a:ext>
              </a:extLst>
            </p:cNvPr>
            <p:cNvSpPr txBox="1">
              <a:spLocks noChangeArrowheads="1"/>
            </p:cNvSpPr>
            <p:nvPr/>
          </p:nvSpPr>
          <p:spPr bwMode="auto">
            <a:xfrm>
              <a:off x="5257800" y="762000"/>
              <a:ext cx="340419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Nature = Collection of Units</a:t>
              </a:r>
            </a:p>
            <a:p>
              <a:pPr eaLnBrk="1" hangingPunct="1"/>
              <a:r>
                <a:rPr lang="en-US" altLang="en-US"/>
                <a:t>            = 4 Orders</a:t>
              </a:r>
            </a:p>
            <a:p>
              <a:pPr eaLnBrk="1" hangingPunct="1"/>
              <a:endParaRPr lang="en-GB" altLang="en-US"/>
            </a:p>
            <a:p>
              <a:pPr eaLnBrk="1" hangingPunct="1"/>
              <a:r>
                <a:rPr lang="en-GB" altLang="en-US"/>
                <a:t>Relationship of mutual fulfilment (harmony) </a:t>
              </a:r>
            </a:p>
          </p:txBody>
        </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0">
            <a:extLst>
              <a:ext uri="{FF2B5EF4-FFF2-40B4-BE49-F238E27FC236}">
                <a16:creationId xmlns:a16="http://schemas.microsoft.com/office/drawing/2014/main" id="{E1F45DBB-5D57-4E22-BF61-4CB5E336A769}"/>
              </a:ext>
            </a:extLst>
          </p:cNvPr>
          <p:cNvSpPr>
            <a:spLocks noGrp="1"/>
          </p:cNvSpPr>
          <p:nvPr>
            <p:ph type="ctrTitle"/>
          </p:nvPr>
        </p:nvSpPr>
        <p:spPr bwMode="auto">
          <a:xfrm>
            <a:off x="1828800" y="0"/>
            <a:ext cx="86106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a:latin typeface="Arial" panose="020B0604020202020204" pitchFamily="34" charset="0"/>
                <a:cs typeface="Arial" panose="020B0604020202020204" pitchFamily="34" charset="0"/>
              </a:rPr>
              <a:t>Self Reflection</a:t>
            </a: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endParaRPr lang="en-GB" altLang="en-US">
              <a:latin typeface="Arial" panose="020B0604020202020204" pitchFamily="34" charset="0"/>
              <a:cs typeface="Arial" panose="020B0604020202020204"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97D33172-5FFE-44FE-B98C-B7620690237F}"/>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Self Reflection</a:t>
            </a:r>
          </a:p>
        </p:txBody>
      </p:sp>
      <p:sp>
        <p:nvSpPr>
          <p:cNvPr id="31747" name="Text Placeholder 2">
            <a:extLst>
              <a:ext uri="{FF2B5EF4-FFF2-40B4-BE49-F238E27FC236}">
                <a16:creationId xmlns:a16="http://schemas.microsoft.com/office/drawing/2014/main" id="{7610DB5D-56AE-4255-9598-A389CA9C2290}"/>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Symbol" pitchFamily="18" charset="2"/>
              <a:buAutoNum type="arabicPeriod"/>
            </a:pPr>
            <a:r>
              <a:rPr altLang="en-US"/>
              <a:t>What are your assumptions about nature? Is it for human enjoyment or does human being have a role to play for harmony in nature?</a:t>
            </a:r>
          </a:p>
          <a:p>
            <a:pPr marL="457200" indent="-457200">
              <a:buFont typeface="Symbol" pitchFamily="18" charset="2"/>
              <a:buAutoNum type="arabicPeriod"/>
            </a:pPr>
            <a:endParaRPr altLang="en-US"/>
          </a:p>
          <a:p>
            <a:pPr marL="457200" indent="-457200">
              <a:buFont typeface="Symbol" pitchFamily="18" charset="2"/>
              <a:buAutoNum type="arabicPeriod"/>
            </a:pPr>
            <a:r>
              <a:rPr altLang="en-US"/>
              <a:t>In a typical day, how much time do you interact with physical order, bio order, animal order and human order? 			  What is that interaction (taking, giving, appreciating, fulfilling a responsibility…)</a:t>
            </a:r>
          </a:p>
          <a:p>
            <a:pPr marL="457200" indent="-457200">
              <a:buFont typeface="Symbol" pitchFamily="18" charset="2"/>
              <a:buAutoNum type="arabicPeriod"/>
            </a:pPr>
            <a:endParaRPr altLang="en-US"/>
          </a:p>
          <a:p>
            <a:pPr marL="457200" indent="-457200">
              <a:buFont typeface="Symbol" pitchFamily="18" charset="2"/>
              <a:buAutoNum type="arabicPeriod"/>
            </a:pPr>
            <a:r>
              <a:rPr altLang="en-US"/>
              <a:t>How do you and your family contribute to / participate in maintaining the order (harmony) in nature?</a:t>
            </a:r>
          </a:p>
          <a:p>
            <a:pPr marL="457200" indent="-457200">
              <a:buFont typeface="Symbol" pitchFamily="18" charset="2"/>
              <a:buAutoNum type="arabicPeriod"/>
            </a:pPr>
            <a:endParaRPr altLang="en-US"/>
          </a:p>
          <a:p>
            <a:pPr marL="457200" indent="-457200">
              <a:buFont typeface="Symbol" pitchFamily="18" charset="2"/>
              <a:buAutoNum type="arabicPeriod"/>
            </a:pPr>
            <a:r>
              <a:rPr lang="en-IN" altLang="en-US"/>
              <a:t>Can you see that units of the physical order, bio order and animal order have a definite conduct? Can you see that if the conduct of a human being is in accordance with their natural acceptance, then it will be definite (because the natural acceptance is definite)?</a:t>
            </a:r>
          </a:p>
          <a:p>
            <a:pPr marL="457200" indent="-457200">
              <a:buFont typeface="Symbol" pitchFamily="18" charset="2"/>
              <a:buAutoNum type="arabicPeriod"/>
            </a:pPr>
            <a:endParaRPr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ubtitle 4">
            <a:extLst>
              <a:ext uri="{FF2B5EF4-FFF2-40B4-BE49-F238E27FC236}">
                <a16:creationId xmlns:a16="http://schemas.microsoft.com/office/drawing/2014/main" id="{3DC68134-3C6E-4FB5-9F7D-014318721A9C}"/>
              </a:ext>
            </a:extLst>
          </p:cNvPr>
          <p:cNvSpPr>
            <a:spLocks noGrp="1" noChangeArrowheads="1"/>
          </p:cNvSpPr>
          <p:nvPr>
            <p:ph type="subTitle" idx="1"/>
          </p:nvPr>
        </p:nvSpPr>
        <p:spPr>
          <a:xfrm>
            <a:off x="1709738" y="3900488"/>
            <a:ext cx="7840662" cy="646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cs typeface="Calibri" panose="020F0502020204030204" pitchFamily="34" charset="0"/>
              </a:rPr>
              <a:t>Lecture 20: Interconnectedness, self-regulation and Mutual Fulfilment among the Four Orders of Nature</a:t>
            </a:r>
            <a:endParaRPr lang="en-IN" altLang="en-US">
              <a:latin typeface="Arial" panose="020B0604020202020204" pitchFamily="34" charset="0"/>
              <a:ea typeface="Calibri" panose="020F0502020204030204" pitchFamily="34" charset="0"/>
              <a:cs typeface="Mangal" panose="00000400000000000000" pitchFamily="2"/>
            </a:endParaRPr>
          </a:p>
        </p:txBody>
      </p:sp>
      <p:sp>
        <p:nvSpPr>
          <p:cNvPr id="32771" name="Title 3">
            <a:extLst>
              <a:ext uri="{FF2B5EF4-FFF2-40B4-BE49-F238E27FC236}">
                <a16:creationId xmlns:a16="http://schemas.microsoft.com/office/drawing/2014/main" id="{4ABD5A1F-6B47-44B2-89C7-382FF4446D8D}"/>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Key Points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C0009C5D-FD71-423F-8116-1145D046E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638" y="0"/>
            <a:ext cx="7578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5C0763-F0F5-4151-AA38-7541C458161D}"/>
              </a:ext>
            </a:extLst>
          </p:cNvPr>
          <p:cNvSpPr/>
          <p:nvPr/>
        </p:nvSpPr>
        <p:spPr>
          <a:xfrm>
            <a:off x="2286000" y="5638800"/>
            <a:ext cx="4800600" cy="1039813"/>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8">
            <a:extLst>
              <a:ext uri="{FF2B5EF4-FFF2-40B4-BE49-F238E27FC236}">
                <a16:creationId xmlns:a16="http://schemas.microsoft.com/office/drawing/2014/main" id="{10FA801B-B6C8-4F6B-BD1B-B08002FC97C1}"/>
              </a:ext>
            </a:extLst>
          </p:cNvPr>
          <p:cNvSpPr/>
          <p:nvPr/>
        </p:nvSpPr>
        <p:spPr>
          <a:xfrm>
            <a:off x="2286000" y="3332163"/>
            <a:ext cx="4800600" cy="5540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C3472B8E-B7D3-4DC2-9C8D-E3AAF34C27B0}"/>
              </a:ext>
            </a:extLst>
          </p:cNvPr>
          <p:cNvSpPr/>
          <p:nvPr/>
        </p:nvSpPr>
        <p:spPr>
          <a:xfrm>
            <a:off x="2286000" y="4398963"/>
            <a:ext cx="4800600" cy="12398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4821" name="Title 1">
            <a:extLst>
              <a:ext uri="{FF2B5EF4-FFF2-40B4-BE49-F238E27FC236}">
                <a16:creationId xmlns:a16="http://schemas.microsoft.com/office/drawing/2014/main" id="{00B7D18B-0F9D-4482-A0C7-FBF99BDC1945}"/>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cs typeface="Arial" panose="020B0604020202020204" pitchFamily="34" charset="0"/>
              </a:rPr>
              <a:t>Details of the Four Orders</a:t>
            </a:r>
            <a:endParaRPr lang="en-US" altLang="en-US" sz="2400"/>
          </a:p>
        </p:txBody>
      </p:sp>
      <p:graphicFrame>
        <p:nvGraphicFramePr>
          <p:cNvPr id="4" name="Table 3">
            <a:extLst>
              <a:ext uri="{FF2B5EF4-FFF2-40B4-BE49-F238E27FC236}">
                <a16:creationId xmlns:a16="http://schemas.microsoft.com/office/drawing/2014/main" id="{57444D9B-6D92-48B2-BD07-2F7BC5E0E416}"/>
              </a:ext>
            </a:extLst>
          </p:cNvPr>
          <p:cNvGraphicFramePr>
            <a:graphicFrameLocks noGrp="1"/>
          </p:cNvGraphicFramePr>
          <p:nvPr/>
        </p:nvGraphicFramePr>
        <p:xfrm>
          <a:off x="0" y="533400"/>
          <a:ext cx="9144000" cy="6146800"/>
        </p:xfrm>
        <a:graphic>
          <a:graphicData uri="http://schemas.openxmlformats.org/drawingml/2006/table">
            <a:tbl>
              <a:tblPr/>
              <a:tblGrid>
                <a:gridCol w="1144182">
                  <a:extLst>
                    <a:ext uri="{9D8B030D-6E8A-4147-A177-3AD203B41FA5}">
                      <a16:colId xmlns:a16="http://schemas.microsoft.com/office/drawing/2014/main" val="20000"/>
                    </a:ext>
                  </a:extLst>
                </a:gridCol>
                <a:gridCol w="1121330">
                  <a:extLst>
                    <a:ext uri="{9D8B030D-6E8A-4147-A177-3AD203B41FA5}">
                      <a16:colId xmlns:a16="http://schemas.microsoft.com/office/drawing/2014/main" val="20001"/>
                    </a:ext>
                  </a:extLst>
                </a:gridCol>
                <a:gridCol w="2364013">
                  <a:extLst>
                    <a:ext uri="{9D8B030D-6E8A-4147-A177-3AD203B41FA5}">
                      <a16:colId xmlns:a16="http://schemas.microsoft.com/office/drawing/2014/main" val="20002"/>
                    </a:ext>
                  </a:extLst>
                </a:gridCol>
                <a:gridCol w="2445964">
                  <a:extLst>
                    <a:ext uri="{9D8B030D-6E8A-4147-A177-3AD203B41FA5}">
                      <a16:colId xmlns:a16="http://schemas.microsoft.com/office/drawing/2014/main" val="20003"/>
                    </a:ext>
                  </a:extLst>
                </a:gridCol>
                <a:gridCol w="2068511">
                  <a:extLst>
                    <a:ext uri="{9D8B030D-6E8A-4147-A177-3AD203B41FA5}">
                      <a16:colId xmlns:a16="http://schemas.microsoft.com/office/drawing/2014/main" val="20004"/>
                    </a:ext>
                  </a:extLst>
                </a:gridCol>
              </a:tblGrid>
              <a:tr h="799899">
                <a:tc>
                  <a:txBody>
                    <a:bodyPr/>
                    <a:lstStyle/>
                    <a:p>
                      <a:pPr marL="0" marR="0">
                        <a:spcBef>
                          <a:spcPts val="0"/>
                        </a:spcBef>
                        <a:spcAft>
                          <a:spcPts val="0"/>
                        </a:spcAft>
                      </a:pPr>
                      <a:r>
                        <a:rPr lang="en-US" sz="1600" b="1" dirty="0">
                          <a:latin typeface="Arial"/>
                          <a:ea typeface="Times New Roman"/>
                          <a:cs typeface="Times New Roman"/>
                        </a:rPr>
                        <a:t>ORDERS </a:t>
                      </a:r>
                      <a:endParaRPr lang="en-US" sz="1400" dirty="0">
                        <a:latin typeface="Times New Roman"/>
                        <a:ea typeface="Times New Roman"/>
                        <a:cs typeface="Times New Roman"/>
                      </a:endParaRPr>
                    </a:p>
                    <a:p>
                      <a:pPr marL="0" marR="0">
                        <a:spcBef>
                          <a:spcPts val="0"/>
                        </a:spcBef>
                        <a:spcAft>
                          <a:spcPts val="0"/>
                        </a:spcAft>
                      </a:pPr>
                      <a:r>
                        <a:rPr lang="en-US" sz="1800" b="1" dirty="0">
                          <a:solidFill>
                            <a:srgbClr val="002060"/>
                          </a:solidFill>
                          <a:latin typeface="Arial"/>
                          <a:ea typeface="Times New Roman"/>
                          <a:cs typeface="Times New Roman"/>
                        </a:rPr>
                        <a:t>4 </a:t>
                      </a:r>
                      <a:r>
                        <a:rPr lang="en-US" sz="1800" b="1" dirty="0" err="1">
                          <a:solidFill>
                            <a:srgbClr val="002060"/>
                          </a:solidFill>
                          <a:latin typeface="Kruti Dev 010"/>
                          <a:ea typeface="Times New Roman"/>
                          <a:cs typeface="Arial"/>
                        </a:rPr>
                        <a:t>voLFkk</a:t>
                      </a:r>
                      <a:endParaRPr lang="en-US" sz="1400" dirty="0">
                        <a:latin typeface="Times New Roman"/>
                        <a:ea typeface="Times New Roman"/>
                        <a:cs typeface="Times New Roman"/>
                      </a:endParaRPr>
                    </a:p>
                  </a:txBody>
                  <a:tcPr marL="33618" marR="3361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600" b="1">
                          <a:latin typeface="Arial"/>
                          <a:ea typeface="Times New Roman"/>
                          <a:cs typeface="Times New Roman"/>
                        </a:rPr>
                        <a:t>UNITS</a:t>
                      </a:r>
                      <a:endParaRPr lang="en-US" sz="1400">
                        <a:latin typeface="Times New Roman"/>
                        <a:ea typeface="Times New Roman"/>
                        <a:cs typeface="Times New Roman"/>
                      </a:endParaRPr>
                    </a:p>
                    <a:p>
                      <a:pPr marL="0" marR="0">
                        <a:spcBef>
                          <a:spcPts val="0"/>
                        </a:spcBef>
                        <a:spcAft>
                          <a:spcPts val="0"/>
                        </a:spcAft>
                      </a:pPr>
                      <a:r>
                        <a:rPr lang="en-US" sz="1800" b="1">
                          <a:solidFill>
                            <a:srgbClr val="002060"/>
                          </a:solidFill>
                          <a:latin typeface="Kruti Dev 010"/>
                          <a:ea typeface="Times New Roman"/>
                          <a:cs typeface="Arial"/>
                        </a:rPr>
                        <a:t>bdkbZ</a:t>
                      </a:r>
                      <a:endParaRPr lang="en-US" sz="1400">
                        <a:latin typeface="Times New Roman"/>
                        <a:ea typeface="Times New Roman"/>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600" b="1">
                          <a:latin typeface="Arial"/>
                          <a:ea typeface="Times New Roman"/>
                          <a:cs typeface="Times New Roman"/>
                        </a:rPr>
                        <a:t>ACTIVITY</a:t>
                      </a:r>
                      <a:endParaRPr lang="en-US" sz="1400">
                        <a:latin typeface="Times New Roman"/>
                        <a:ea typeface="Times New Roman"/>
                        <a:cs typeface="Times New Roman"/>
                      </a:endParaRPr>
                    </a:p>
                    <a:p>
                      <a:pPr marL="0" marR="0">
                        <a:spcBef>
                          <a:spcPts val="0"/>
                        </a:spcBef>
                        <a:spcAft>
                          <a:spcPts val="0"/>
                        </a:spcAft>
                      </a:pPr>
                      <a:r>
                        <a:rPr lang="en-US" sz="1800" b="1">
                          <a:solidFill>
                            <a:srgbClr val="002060"/>
                          </a:solidFill>
                          <a:latin typeface="Kruti Dev 010"/>
                          <a:ea typeface="Times New Roman"/>
                          <a:cs typeface="Arial"/>
                        </a:rPr>
                        <a:t>fØz;k</a:t>
                      </a:r>
                      <a:endParaRPr lang="en-US" sz="1400">
                        <a:latin typeface="Times New Roman"/>
                        <a:ea typeface="Times New Roman"/>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600" b="1" dirty="0">
                          <a:latin typeface="Arial"/>
                          <a:ea typeface="Times New Roman"/>
                          <a:cs typeface="Times New Roman"/>
                        </a:rPr>
                        <a:t>INNATENESS</a:t>
                      </a:r>
                      <a:endParaRPr lang="en-US" sz="1400" dirty="0">
                        <a:latin typeface="Times New Roman"/>
                        <a:ea typeface="Times New Roman"/>
                        <a:cs typeface="Times New Roman"/>
                      </a:endParaRPr>
                    </a:p>
                    <a:p>
                      <a:pPr marL="0" marR="0">
                        <a:spcBef>
                          <a:spcPts val="0"/>
                        </a:spcBef>
                        <a:spcAft>
                          <a:spcPts val="0"/>
                        </a:spcAft>
                      </a:pPr>
                      <a:r>
                        <a:rPr lang="en-US" sz="1800" b="1" dirty="0">
                          <a:solidFill>
                            <a:srgbClr val="002060"/>
                          </a:solidFill>
                          <a:latin typeface="Kruti Dev 010"/>
                          <a:ea typeface="Times New Roman"/>
                          <a:cs typeface="Arial"/>
                        </a:rPr>
                        <a:t>/</a:t>
                      </a:r>
                      <a:r>
                        <a:rPr lang="en-US" sz="1800" b="1" dirty="0" err="1">
                          <a:solidFill>
                            <a:srgbClr val="002060"/>
                          </a:solidFill>
                          <a:latin typeface="Kruti Dev 010"/>
                          <a:ea typeface="Times New Roman"/>
                          <a:cs typeface="Arial"/>
                        </a:rPr>
                        <a:t>kkj.kk</a:t>
                      </a:r>
                      <a:endParaRPr lang="en-US" sz="1600" dirty="0">
                        <a:latin typeface="Arial" pitchFamily="34" charset="0"/>
                        <a:cs typeface="Arial" pitchFamily="34" charset="0"/>
                      </a:endParaRPr>
                    </a:p>
                    <a:p>
                      <a:pPr marL="0" marR="0">
                        <a:spcBef>
                          <a:spcPts val="0"/>
                        </a:spcBef>
                        <a:spcAft>
                          <a:spcPts val="0"/>
                        </a:spcAft>
                      </a:pPr>
                      <a:r>
                        <a:rPr lang="en-US" sz="1600" dirty="0">
                          <a:latin typeface="Arial" pitchFamily="34" charset="0"/>
                          <a:cs typeface="Arial" pitchFamily="34" charset="0"/>
                        </a:rPr>
                        <a:t>(Self-</a:t>
                      </a:r>
                      <a:r>
                        <a:rPr lang="en-US" sz="1600" dirty="0" err="1">
                          <a:latin typeface="Arial" pitchFamily="34" charset="0"/>
                          <a:cs typeface="Arial" pitchFamily="34" charset="0"/>
                        </a:rPr>
                        <a:t>organisation</a:t>
                      </a:r>
                      <a:r>
                        <a:rPr lang="en-US" sz="1600" dirty="0">
                          <a:latin typeface="Arial" pitchFamily="34" charset="0"/>
                          <a:cs typeface="Arial" pitchFamily="34" charset="0"/>
                        </a:rPr>
                        <a:t>)</a:t>
                      </a:r>
                      <a:endParaRPr lang="en-US" sz="1600" dirty="0">
                        <a:latin typeface="Arial" pitchFamily="34" charset="0"/>
                        <a:ea typeface="Times New Roman"/>
                        <a:cs typeface="Arial" pitchFamily="34" charset="0"/>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600" b="1" dirty="0">
                          <a:latin typeface="Arial"/>
                          <a:ea typeface="Times New Roman"/>
                          <a:cs typeface="Times New Roman"/>
                        </a:rPr>
                        <a:t>INHERITANCE</a:t>
                      </a:r>
                      <a:endParaRPr lang="en-US" sz="1400" dirty="0">
                        <a:latin typeface="Times New Roman"/>
                        <a:ea typeface="Times New Roman"/>
                        <a:cs typeface="Times New Roman"/>
                      </a:endParaRPr>
                    </a:p>
                    <a:p>
                      <a:pPr marL="0" marR="0">
                        <a:spcBef>
                          <a:spcPts val="0"/>
                        </a:spcBef>
                        <a:spcAft>
                          <a:spcPts val="0"/>
                        </a:spcAft>
                      </a:pPr>
                      <a:r>
                        <a:rPr lang="en-US" sz="1800" b="1" dirty="0" err="1">
                          <a:solidFill>
                            <a:srgbClr val="002060"/>
                          </a:solidFill>
                          <a:latin typeface="Kruti Dev 010"/>
                          <a:ea typeface="Times New Roman"/>
                          <a:cs typeface="Arial"/>
                        </a:rPr>
                        <a:t>vuq’kaxh;rk</a:t>
                      </a:r>
                      <a:endParaRPr lang="en-US" sz="1400" dirty="0">
                        <a:latin typeface="Times New Roman"/>
                        <a:ea typeface="Times New Roman"/>
                        <a:cs typeface="Times New Roman"/>
                      </a:endParaRPr>
                    </a:p>
                  </a:txBody>
                  <a:tcPr marL="33618" marR="33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57799">
                <a:tc>
                  <a:txBody>
                    <a:bodyPr/>
                    <a:lstStyle/>
                    <a:p>
                      <a:pPr marL="0" marR="0">
                        <a:spcBef>
                          <a:spcPts val="0"/>
                        </a:spcBef>
                        <a:spcAft>
                          <a:spcPts val="0"/>
                        </a:spcAft>
                      </a:pPr>
                      <a:r>
                        <a:rPr lang="en-US" sz="1600" b="1" dirty="0">
                          <a:latin typeface="Arial"/>
                          <a:ea typeface="Times New Roman"/>
                          <a:cs typeface="Times New Roman"/>
                        </a:rPr>
                        <a:t>Physical</a:t>
                      </a:r>
                      <a:endParaRPr lang="en-US" sz="1400" b="1" dirty="0">
                        <a:latin typeface="Times New Roman"/>
                        <a:ea typeface="Times New Roman"/>
                        <a:cs typeface="Times New Roman"/>
                      </a:endParaRPr>
                    </a:p>
                    <a:p>
                      <a:pPr marL="0" marR="0">
                        <a:spcBef>
                          <a:spcPts val="0"/>
                        </a:spcBef>
                        <a:spcAft>
                          <a:spcPts val="0"/>
                        </a:spcAft>
                      </a:pPr>
                      <a:r>
                        <a:rPr lang="en-US" sz="1800" b="1" dirty="0" err="1">
                          <a:solidFill>
                            <a:srgbClr val="002060"/>
                          </a:solidFill>
                          <a:latin typeface="Kruti Dev 010"/>
                          <a:ea typeface="Times New Roman"/>
                          <a:cs typeface="Arial"/>
                        </a:rPr>
                        <a:t>inkFkZ</a:t>
                      </a:r>
                      <a:endParaRPr lang="en-US" sz="1400" b="1" dirty="0">
                        <a:latin typeface="Times New Roman"/>
                        <a:ea typeface="Times New Roman"/>
                        <a:cs typeface="Times New Roman"/>
                      </a:endParaRPr>
                    </a:p>
                  </a:txBody>
                  <a:tcPr marL="33618" marR="3361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a:latin typeface="Arial"/>
                          <a:ea typeface="Times New Roman"/>
                          <a:cs typeface="Times New Roman"/>
                        </a:rPr>
                        <a:t>Soil, Metal</a:t>
                      </a:r>
                      <a:endParaRPr lang="en-US" sz="1400" b="1">
                        <a:latin typeface="Times New Roman"/>
                        <a:ea typeface="Times New Roman"/>
                        <a:cs typeface="Times New Roman"/>
                      </a:endParaRPr>
                    </a:p>
                    <a:p>
                      <a:pPr marL="0" marR="0">
                        <a:spcBef>
                          <a:spcPts val="0"/>
                        </a:spcBef>
                        <a:spcAft>
                          <a:spcPts val="0"/>
                        </a:spcAft>
                      </a:pPr>
                      <a:r>
                        <a:rPr lang="en-US" sz="1800" b="1">
                          <a:solidFill>
                            <a:srgbClr val="002060"/>
                          </a:solidFill>
                          <a:latin typeface="Kruti Dev 010"/>
                          <a:ea typeface="Times New Roman"/>
                          <a:cs typeface="Arial"/>
                        </a:rPr>
                        <a:t>feV~Vh] /kkrq</a:t>
                      </a:r>
                      <a:endParaRPr lang="en-US" sz="1400" b="1">
                        <a:latin typeface="Times New Roman"/>
                        <a:ea typeface="Times New Roman"/>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kumimoji="0" lang="en-US" sz="1600" b="1" i="0" u="none" strike="noStrike" cap="none" normalizeH="0" baseline="0" dirty="0">
                          <a:ln>
                            <a:noFill/>
                          </a:ln>
                          <a:solidFill>
                            <a:schemeClr val="tx1"/>
                          </a:solidFill>
                          <a:effectLst/>
                          <a:latin typeface="Arial" pitchFamily="34" charset="0"/>
                          <a:cs typeface="Times New Roman" pitchFamily="18" charset="0"/>
                        </a:rPr>
                        <a:t>Formation-Deformation</a:t>
                      </a:r>
                      <a:endParaRPr lang="en-US" sz="1400" b="1" dirty="0">
                        <a:latin typeface="Times New Roman"/>
                        <a:ea typeface="Times New Roman"/>
                        <a:cs typeface="Times New Roman"/>
                      </a:endParaRPr>
                    </a:p>
                    <a:p>
                      <a:pPr marL="0" marR="0">
                        <a:spcBef>
                          <a:spcPts val="0"/>
                        </a:spcBef>
                        <a:spcAft>
                          <a:spcPts val="0"/>
                        </a:spcAft>
                      </a:pPr>
                      <a:r>
                        <a:rPr lang="en-US" sz="1800" b="1" dirty="0" err="1">
                          <a:solidFill>
                            <a:srgbClr val="002060"/>
                          </a:solidFill>
                          <a:latin typeface="Kruti Dev 010"/>
                          <a:ea typeface="Times New Roman"/>
                          <a:cs typeface="Arial"/>
                        </a:rPr>
                        <a:t>jpuk&amp;fojpuk</a:t>
                      </a:r>
                      <a:endParaRPr lang="en-US" sz="1400" b="1" dirty="0">
                        <a:latin typeface="Times New Roman"/>
                        <a:ea typeface="Times New Roman"/>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latin typeface="Arial"/>
                          <a:ea typeface="Times New Roman"/>
                          <a:cs typeface="Times New Roman"/>
                        </a:rPr>
                        <a:t>Existence </a:t>
                      </a:r>
                      <a:endParaRPr lang="en-US" sz="1400" b="1" dirty="0">
                        <a:latin typeface="Times New Roman"/>
                        <a:ea typeface="Times New Roman"/>
                        <a:cs typeface="Times New Roman"/>
                      </a:endParaRPr>
                    </a:p>
                    <a:p>
                      <a:pPr marL="0" marR="0">
                        <a:spcBef>
                          <a:spcPts val="0"/>
                        </a:spcBef>
                        <a:spcAft>
                          <a:spcPts val="0"/>
                        </a:spcAft>
                      </a:pPr>
                      <a:r>
                        <a:rPr lang="en-US" sz="1800" b="1" dirty="0" err="1">
                          <a:solidFill>
                            <a:srgbClr val="002060"/>
                          </a:solidFill>
                          <a:latin typeface="Kruti Dev 010"/>
                          <a:ea typeface="Times New Roman"/>
                          <a:cs typeface="Arial"/>
                        </a:rPr>
                        <a:t>vfLrRo</a:t>
                      </a:r>
                      <a:endParaRPr lang="en-US" sz="1400" b="1" dirty="0">
                        <a:latin typeface="Times New Roman"/>
                        <a:ea typeface="Times New Roman"/>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latin typeface="Arial"/>
                          <a:ea typeface="Times New Roman"/>
                          <a:cs typeface="Times New Roman"/>
                        </a:rPr>
                        <a:t>Constitution based</a:t>
                      </a:r>
                      <a:endParaRPr lang="en-US" sz="1400" b="1" dirty="0">
                        <a:latin typeface="Times New Roman"/>
                        <a:ea typeface="Times New Roman"/>
                        <a:cs typeface="Times New Roman"/>
                      </a:endParaRPr>
                    </a:p>
                    <a:p>
                      <a:pPr marL="0" marR="0">
                        <a:spcBef>
                          <a:spcPts val="0"/>
                        </a:spcBef>
                        <a:spcAft>
                          <a:spcPts val="0"/>
                        </a:spcAft>
                      </a:pPr>
                      <a:r>
                        <a:rPr lang="en-US" sz="1800" b="1" dirty="0">
                          <a:solidFill>
                            <a:srgbClr val="002060"/>
                          </a:solidFill>
                          <a:latin typeface="Kruti Dev 010"/>
                          <a:ea typeface="Times New Roman"/>
                          <a:cs typeface="Arial"/>
                        </a:rPr>
                        <a:t>Ikfj.kke </a:t>
                      </a:r>
                      <a:r>
                        <a:rPr lang="en-US" sz="1800" b="1" dirty="0" err="1">
                          <a:solidFill>
                            <a:srgbClr val="002060"/>
                          </a:solidFill>
                          <a:latin typeface="Kruti Dev 010"/>
                          <a:ea typeface="Times New Roman"/>
                          <a:cs typeface="Arial"/>
                        </a:rPr>
                        <a:t>vuq’kaxh</a:t>
                      </a:r>
                      <a:endParaRPr lang="en-US" sz="1400" b="1" dirty="0">
                        <a:latin typeface="Times New Roman"/>
                        <a:ea typeface="Times New Roman"/>
                        <a:cs typeface="Times New Roman"/>
                      </a:endParaRPr>
                    </a:p>
                  </a:txBody>
                  <a:tcPr marL="33618" marR="33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78849">
                <a:tc>
                  <a:txBody>
                    <a:bodyPr/>
                    <a:lstStyle/>
                    <a:p>
                      <a:pPr marL="0" marR="0">
                        <a:spcBef>
                          <a:spcPts val="0"/>
                        </a:spcBef>
                        <a:spcAft>
                          <a:spcPts val="0"/>
                        </a:spcAft>
                      </a:pPr>
                      <a:r>
                        <a:rPr lang="en-US" sz="1600" b="1" dirty="0">
                          <a:latin typeface="Arial"/>
                          <a:ea typeface="Times New Roman"/>
                          <a:cs typeface="Times New Roman"/>
                        </a:rPr>
                        <a:t>Bio       </a:t>
                      </a:r>
                    </a:p>
                    <a:p>
                      <a:pPr marL="0" marR="0">
                        <a:spcBef>
                          <a:spcPts val="0"/>
                        </a:spcBef>
                        <a:spcAft>
                          <a:spcPts val="0"/>
                        </a:spcAft>
                      </a:pPr>
                      <a:r>
                        <a:rPr lang="en-US" sz="1800" b="1" dirty="0" err="1">
                          <a:solidFill>
                            <a:srgbClr val="002060"/>
                          </a:solidFill>
                          <a:latin typeface="Kruti Dev 010"/>
                          <a:ea typeface="Times New Roman"/>
                          <a:cs typeface="Arial"/>
                        </a:rPr>
                        <a:t>izk.k</a:t>
                      </a:r>
                      <a:r>
                        <a:rPr lang="en-US" sz="1800" b="1" dirty="0">
                          <a:latin typeface="Arial"/>
                          <a:ea typeface="Times New Roman"/>
                          <a:cs typeface="Times New Roman"/>
                        </a:rPr>
                        <a:t> </a:t>
                      </a:r>
                      <a:endParaRPr lang="en-US" sz="1400" b="1" dirty="0">
                        <a:latin typeface="Times New Roman"/>
                        <a:ea typeface="Times New Roman"/>
                        <a:cs typeface="Times New Roman"/>
                      </a:endParaRPr>
                    </a:p>
                  </a:txBody>
                  <a:tcPr marL="33618" marR="3361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a:latin typeface="Arial"/>
                          <a:ea typeface="Times New Roman"/>
                          <a:cs typeface="Times New Roman"/>
                        </a:rPr>
                        <a:t>Plants, Trees</a:t>
                      </a:r>
                      <a:endParaRPr lang="en-US" sz="1400" b="1">
                        <a:latin typeface="Times New Roman"/>
                        <a:ea typeface="Times New Roman"/>
                        <a:cs typeface="Times New Roman"/>
                      </a:endParaRPr>
                    </a:p>
                    <a:p>
                      <a:pPr marL="0" marR="0">
                        <a:spcBef>
                          <a:spcPts val="0"/>
                        </a:spcBef>
                        <a:spcAft>
                          <a:spcPts val="0"/>
                        </a:spcAft>
                      </a:pPr>
                      <a:r>
                        <a:rPr lang="en-US" sz="1800" b="1">
                          <a:solidFill>
                            <a:srgbClr val="002060"/>
                          </a:solidFill>
                          <a:latin typeface="Kruti Dev 010"/>
                          <a:ea typeface="Times New Roman"/>
                          <a:cs typeface="Arial"/>
                        </a:rPr>
                        <a:t>isM+] ikS/ks</a:t>
                      </a:r>
                      <a:r>
                        <a:rPr lang="en-US" sz="1800" b="1">
                          <a:latin typeface="Arial"/>
                          <a:ea typeface="Times New Roman"/>
                          <a:cs typeface="Times New Roman"/>
                        </a:rPr>
                        <a:t> </a:t>
                      </a:r>
                      <a:endParaRPr lang="en-US" sz="1400" b="1">
                        <a:latin typeface="Times New Roman"/>
                        <a:ea typeface="Times New Roman"/>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a:latin typeface="Arial"/>
                          <a:ea typeface="Times New Roman"/>
                          <a:cs typeface="Times New Roman"/>
                        </a:rPr>
                        <a:t>"-“ + Respiration</a:t>
                      </a:r>
                      <a:endParaRPr lang="en-US" sz="1400" b="1">
                        <a:latin typeface="Times New Roman"/>
                        <a:ea typeface="Times New Roman"/>
                        <a:cs typeface="Times New Roman"/>
                      </a:endParaRPr>
                    </a:p>
                    <a:p>
                      <a:pPr marL="0" marR="0">
                        <a:spcBef>
                          <a:spcPts val="0"/>
                        </a:spcBef>
                        <a:spcAft>
                          <a:spcPts val="0"/>
                        </a:spcAft>
                      </a:pPr>
                      <a:r>
                        <a:rPr lang="en-US" sz="1600" b="1">
                          <a:latin typeface="Kruti Dev 010"/>
                          <a:ea typeface="Times New Roman"/>
                          <a:cs typeface="Arial"/>
                        </a:rPr>
                        <a:t>      </a:t>
                      </a:r>
                      <a:r>
                        <a:rPr lang="en-US" sz="1800" b="1">
                          <a:solidFill>
                            <a:srgbClr val="002060"/>
                          </a:solidFill>
                          <a:latin typeface="Kruti Dev 010"/>
                          <a:ea typeface="Times New Roman"/>
                          <a:cs typeface="Arial"/>
                        </a:rPr>
                        <a:t>“olu&amp;iz”olu</a:t>
                      </a:r>
                      <a:endParaRPr lang="en-US" sz="1400" b="1">
                        <a:latin typeface="Times New Roman"/>
                        <a:ea typeface="Times New Roman"/>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a:latin typeface="Arial"/>
                          <a:ea typeface="Times New Roman"/>
                          <a:cs typeface="Times New Roman"/>
                        </a:rPr>
                        <a:t> " + Growth</a:t>
                      </a:r>
                      <a:endParaRPr lang="en-US" sz="1400" b="1">
                        <a:latin typeface="Times New Roman"/>
                        <a:ea typeface="Times New Roman"/>
                        <a:cs typeface="Times New Roman"/>
                      </a:endParaRPr>
                    </a:p>
                    <a:p>
                      <a:pPr marL="0" marR="0">
                        <a:spcBef>
                          <a:spcPts val="0"/>
                        </a:spcBef>
                        <a:spcAft>
                          <a:spcPts val="0"/>
                        </a:spcAft>
                      </a:pPr>
                      <a:r>
                        <a:rPr lang="en-US" sz="1600" b="1">
                          <a:solidFill>
                            <a:srgbClr val="002060"/>
                          </a:solidFill>
                          <a:latin typeface="Kruti Dev 010"/>
                          <a:ea typeface="Times New Roman"/>
                          <a:cs typeface="Arial"/>
                        </a:rPr>
                        <a:t>     </a:t>
                      </a:r>
                      <a:r>
                        <a:rPr lang="en-US" sz="1800" b="1">
                          <a:solidFill>
                            <a:srgbClr val="002060"/>
                          </a:solidFill>
                          <a:latin typeface="Kruti Dev 010"/>
                          <a:ea typeface="Times New Roman"/>
                          <a:cs typeface="Arial"/>
                        </a:rPr>
                        <a:t>iqf’V</a:t>
                      </a:r>
                      <a:endParaRPr lang="en-US" sz="1400" b="1">
                        <a:latin typeface="Times New Roman"/>
                        <a:ea typeface="Times New Roman"/>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a:latin typeface="Arial"/>
                          <a:ea typeface="Times New Roman"/>
                          <a:cs typeface="Times New Roman"/>
                        </a:rPr>
                        <a:t>Seed based</a:t>
                      </a:r>
                      <a:endParaRPr lang="en-US" sz="1400" b="1">
                        <a:latin typeface="Times New Roman"/>
                        <a:ea typeface="Times New Roman"/>
                        <a:cs typeface="Times New Roman"/>
                      </a:endParaRPr>
                    </a:p>
                    <a:p>
                      <a:pPr marL="0" marR="0">
                        <a:spcBef>
                          <a:spcPts val="0"/>
                        </a:spcBef>
                        <a:spcAft>
                          <a:spcPts val="0"/>
                        </a:spcAft>
                      </a:pPr>
                      <a:r>
                        <a:rPr lang="en-US" sz="1800" b="1">
                          <a:solidFill>
                            <a:srgbClr val="002060"/>
                          </a:solidFill>
                          <a:latin typeface="Kruti Dev 010"/>
                          <a:ea typeface="Times New Roman"/>
                          <a:cs typeface="Arial"/>
                        </a:rPr>
                        <a:t>cht vuq’kaxh</a:t>
                      </a:r>
                      <a:endParaRPr lang="en-US" sz="1400" b="1">
                        <a:latin typeface="Times New Roman"/>
                        <a:ea typeface="Times New Roman"/>
                        <a:cs typeface="Times New Roman"/>
                      </a:endParaRPr>
                    </a:p>
                  </a:txBody>
                  <a:tcPr marL="33618" marR="33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36405">
                <a:tc>
                  <a:txBody>
                    <a:bodyPr/>
                    <a:lstStyle/>
                    <a:p>
                      <a:pPr marL="0" marR="0">
                        <a:spcBef>
                          <a:spcPts val="0"/>
                        </a:spcBef>
                        <a:spcAft>
                          <a:spcPts val="0"/>
                        </a:spcAft>
                      </a:pPr>
                      <a:r>
                        <a:rPr lang="en-US" sz="1600" b="1" dirty="0">
                          <a:latin typeface="Arial"/>
                          <a:ea typeface="Times New Roman"/>
                          <a:cs typeface="Times New Roman"/>
                        </a:rPr>
                        <a:t>Animal      </a:t>
                      </a:r>
                      <a:r>
                        <a:rPr lang="en-US" sz="1800" b="1" dirty="0" err="1">
                          <a:solidFill>
                            <a:srgbClr val="002060"/>
                          </a:solidFill>
                          <a:latin typeface="Kruti Dev 010"/>
                          <a:ea typeface="Times New Roman"/>
                          <a:cs typeface="Arial"/>
                        </a:rPr>
                        <a:t>tho</a:t>
                      </a:r>
                      <a:r>
                        <a:rPr lang="en-US" sz="1800" b="1" dirty="0">
                          <a:latin typeface="Arial"/>
                          <a:ea typeface="Times New Roman"/>
                          <a:cs typeface="Times New Roman"/>
                        </a:rPr>
                        <a:t> </a:t>
                      </a:r>
                      <a:endParaRPr lang="en-US" sz="1400" b="1" dirty="0">
                        <a:latin typeface="Times New Roman"/>
                        <a:ea typeface="Times New Roman"/>
                        <a:cs typeface="Times New Roman"/>
                      </a:endParaRPr>
                    </a:p>
                  </a:txBody>
                  <a:tcPr marL="33618" marR="3361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latin typeface="Arial"/>
                          <a:ea typeface="Times New Roman"/>
                          <a:cs typeface="Times New Roman"/>
                        </a:rPr>
                        <a:t>Animals,  Birds </a:t>
                      </a:r>
                      <a:endParaRPr lang="en-US" sz="1400" b="1" dirty="0">
                        <a:latin typeface="Times New Roman"/>
                        <a:ea typeface="Times New Roman"/>
                        <a:cs typeface="Times New Roman"/>
                      </a:endParaRPr>
                    </a:p>
                    <a:p>
                      <a:pPr marL="0" marR="0">
                        <a:spcBef>
                          <a:spcPts val="0"/>
                        </a:spcBef>
                        <a:spcAft>
                          <a:spcPts val="0"/>
                        </a:spcAft>
                      </a:pPr>
                      <a:r>
                        <a:rPr lang="en-US" sz="1800" b="1" dirty="0" err="1">
                          <a:solidFill>
                            <a:srgbClr val="002060"/>
                          </a:solidFill>
                          <a:latin typeface="Kruti Dev 010"/>
                          <a:ea typeface="Times New Roman"/>
                          <a:cs typeface="Arial"/>
                        </a:rPr>
                        <a:t>i”kq</a:t>
                      </a:r>
                      <a:r>
                        <a:rPr lang="en-US" sz="1800" b="1" dirty="0">
                          <a:solidFill>
                            <a:srgbClr val="002060"/>
                          </a:solidFill>
                          <a:latin typeface="Kruti Dev 010"/>
                          <a:ea typeface="Times New Roman"/>
                          <a:cs typeface="Arial"/>
                        </a:rPr>
                        <a:t>] </a:t>
                      </a:r>
                      <a:r>
                        <a:rPr lang="en-US" sz="1800" b="1" dirty="0" err="1">
                          <a:solidFill>
                            <a:srgbClr val="002060"/>
                          </a:solidFill>
                          <a:latin typeface="Kruti Dev 010"/>
                          <a:ea typeface="Times New Roman"/>
                          <a:cs typeface="Arial"/>
                        </a:rPr>
                        <a:t>i</a:t>
                      </a:r>
                      <a:r>
                        <a:rPr lang="en-US" sz="1800" b="1" dirty="0">
                          <a:solidFill>
                            <a:srgbClr val="002060"/>
                          </a:solidFill>
                          <a:latin typeface="Kruti Dev 010"/>
                          <a:ea typeface="Times New Roman"/>
                          <a:cs typeface="Arial"/>
                        </a:rPr>
                        <a:t>{</a:t>
                      </a:r>
                      <a:r>
                        <a:rPr lang="en-US" sz="1800" b="1" dirty="0" err="1">
                          <a:solidFill>
                            <a:srgbClr val="002060"/>
                          </a:solidFill>
                          <a:latin typeface="Kruti Dev 010"/>
                          <a:ea typeface="Times New Roman"/>
                          <a:cs typeface="Arial"/>
                        </a:rPr>
                        <a:t>kh</a:t>
                      </a:r>
                      <a:endParaRPr lang="en-US" sz="1400" b="1" dirty="0">
                        <a:latin typeface="Times New Roman"/>
                        <a:ea typeface="Times New Roman"/>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latin typeface="Arial"/>
                          <a:ea typeface="Times New Roman"/>
                          <a:cs typeface="Times New Roman"/>
                        </a:rPr>
                        <a:t>"-“,  " in Body</a:t>
                      </a:r>
                      <a:endParaRPr lang="en-US" sz="1400" b="1" dirty="0">
                        <a:latin typeface="Times New Roman"/>
                        <a:ea typeface="Times New Roman"/>
                        <a:cs typeface="Times New Roman"/>
                      </a:endParaRPr>
                    </a:p>
                    <a:p>
                      <a:pPr marL="0" marR="0">
                        <a:spcBef>
                          <a:spcPts val="0"/>
                        </a:spcBef>
                        <a:spcAft>
                          <a:spcPts val="0"/>
                        </a:spcAft>
                      </a:pPr>
                      <a:r>
                        <a:rPr lang="en-US" sz="1600" b="1" dirty="0">
                          <a:latin typeface="Arial"/>
                          <a:ea typeface="Times New Roman"/>
                          <a:cs typeface="Times New Roman"/>
                        </a:rPr>
                        <a:t>         </a:t>
                      </a:r>
                      <a:r>
                        <a:rPr lang="en-US" sz="1800" b="1" dirty="0">
                          <a:solidFill>
                            <a:srgbClr val="002060"/>
                          </a:solidFill>
                          <a:latin typeface="Kruti Dev 010"/>
                          <a:ea typeface="Times New Roman"/>
                          <a:cs typeface="Arial"/>
                        </a:rPr>
                        <a:t>“</a:t>
                      </a:r>
                      <a:r>
                        <a:rPr lang="en-US" sz="1800" b="1" dirty="0" err="1">
                          <a:solidFill>
                            <a:srgbClr val="002060"/>
                          </a:solidFill>
                          <a:latin typeface="Kruti Dev 010"/>
                          <a:ea typeface="Times New Roman"/>
                          <a:cs typeface="Arial"/>
                        </a:rPr>
                        <a:t>kjhj</a:t>
                      </a:r>
                      <a:r>
                        <a:rPr lang="en-US" sz="1800" b="1" dirty="0">
                          <a:solidFill>
                            <a:srgbClr val="002060"/>
                          </a:solidFill>
                          <a:latin typeface="Kruti Dev 010"/>
                          <a:ea typeface="Times New Roman"/>
                          <a:cs typeface="Arial"/>
                        </a:rPr>
                        <a:t> </a:t>
                      </a:r>
                      <a:r>
                        <a:rPr lang="en-US" sz="1800" b="1"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p>
                      <a:pPr marL="0" marR="0">
                        <a:spcBef>
                          <a:spcPts val="0"/>
                        </a:spcBef>
                        <a:spcAft>
                          <a:spcPts val="0"/>
                        </a:spcAft>
                      </a:pPr>
                      <a:r>
                        <a:rPr lang="en-US" sz="1600" b="1" dirty="0">
                          <a:latin typeface="Arial"/>
                          <a:ea typeface="Times New Roman"/>
                          <a:cs typeface="Times New Roman"/>
                        </a:rPr>
                        <a:t>Selecting-Tasting in I</a:t>
                      </a:r>
                      <a:endParaRPr lang="en-US" sz="1400" b="1" dirty="0">
                        <a:latin typeface="Times New Roman"/>
                        <a:ea typeface="Times New Roman"/>
                        <a:cs typeface="Times New Roman"/>
                      </a:endParaRPr>
                    </a:p>
                    <a:p>
                      <a:pPr marL="0" marR="0">
                        <a:spcBef>
                          <a:spcPts val="0"/>
                        </a:spcBef>
                        <a:spcAft>
                          <a:spcPts val="0"/>
                        </a:spcAft>
                      </a:pPr>
                      <a:r>
                        <a:rPr lang="en-US" sz="1800" b="1" dirty="0" err="1">
                          <a:solidFill>
                            <a:srgbClr val="002060"/>
                          </a:solidFill>
                          <a:latin typeface="Kruti Dev 010"/>
                          <a:ea typeface="Times New Roman"/>
                          <a:cs typeface="Arial"/>
                        </a:rPr>
                        <a:t>p;u@vkLoknu</a:t>
                      </a:r>
                      <a:r>
                        <a:rPr lang="en-US" sz="1800" b="1" dirty="0">
                          <a:solidFill>
                            <a:srgbClr val="002060"/>
                          </a:solidFill>
                          <a:latin typeface="Kruti Dev 010"/>
                          <a:ea typeface="Times New Roman"/>
                          <a:cs typeface="Arial"/>
                        </a:rPr>
                        <a:t> </a:t>
                      </a:r>
                      <a:r>
                        <a:rPr lang="en-US" sz="1800" b="1" dirty="0" err="1">
                          <a:solidFill>
                            <a:srgbClr val="002060"/>
                          </a:solidFill>
                          <a:latin typeface="Kruti Dev 010"/>
                          <a:ea typeface="Times New Roman"/>
                          <a:cs typeface="Arial"/>
                        </a:rPr>
                        <a:t>eSa</a:t>
                      </a:r>
                      <a:r>
                        <a:rPr lang="en-US" sz="1800" b="1" dirty="0">
                          <a:solidFill>
                            <a:srgbClr val="002060"/>
                          </a:solidFill>
                          <a:latin typeface="Kruti Dev 010"/>
                          <a:ea typeface="Times New Roman"/>
                          <a:cs typeface="Arial"/>
                        </a:rPr>
                        <a:t> </a:t>
                      </a:r>
                      <a:r>
                        <a:rPr lang="en-US" sz="1800" b="1"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latin typeface="Arial"/>
                          <a:ea typeface="Times New Roman"/>
                          <a:cs typeface="Times New Roman"/>
                        </a:rPr>
                        <a:t>",   " in Body</a:t>
                      </a:r>
                      <a:endParaRPr lang="en-US" sz="1400" b="1" dirty="0">
                        <a:latin typeface="Times New Roman"/>
                        <a:ea typeface="Times New Roman"/>
                        <a:cs typeface="Times New Roman"/>
                      </a:endParaRPr>
                    </a:p>
                    <a:p>
                      <a:pPr marL="0" marR="0">
                        <a:spcBef>
                          <a:spcPts val="0"/>
                        </a:spcBef>
                        <a:spcAft>
                          <a:spcPts val="0"/>
                        </a:spcAft>
                      </a:pPr>
                      <a:r>
                        <a:rPr lang="en-US" sz="1600" b="1" dirty="0">
                          <a:latin typeface="Arial"/>
                          <a:ea typeface="Times New Roman"/>
                          <a:cs typeface="Times New Roman"/>
                        </a:rPr>
                        <a:t>        </a:t>
                      </a:r>
                      <a:r>
                        <a:rPr lang="en-US" sz="1600" b="1" dirty="0">
                          <a:solidFill>
                            <a:srgbClr val="002060"/>
                          </a:solidFill>
                          <a:latin typeface="Kruti Dev 010"/>
                          <a:ea typeface="Times New Roman"/>
                          <a:cs typeface="Arial"/>
                        </a:rPr>
                        <a:t>“</a:t>
                      </a:r>
                      <a:r>
                        <a:rPr lang="en-US" sz="1600" b="1" dirty="0" err="1">
                          <a:solidFill>
                            <a:srgbClr val="002060"/>
                          </a:solidFill>
                          <a:latin typeface="Kruti Dev 010"/>
                          <a:ea typeface="Times New Roman"/>
                          <a:cs typeface="Arial"/>
                        </a:rPr>
                        <a:t>kjhj</a:t>
                      </a:r>
                      <a:r>
                        <a:rPr lang="en-US" sz="1600" b="1" dirty="0">
                          <a:solidFill>
                            <a:srgbClr val="002060"/>
                          </a:solidFill>
                          <a:latin typeface="Kruti Dev 010"/>
                          <a:ea typeface="Times New Roman"/>
                          <a:cs typeface="Arial"/>
                        </a:rPr>
                        <a:t> </a:t>
                      </a:r>
                      <a:r>
                        <a:rPr lang="en-US" sz="1600" b="1"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p>
                      <a:pPr marL="0" marR="0">
                        <a:spcBef>
                          <a:spcPts val="0"/>
                        </a:spcBef>
                        <a:spcAft>
                          <a:spcPts val="0"/>
                        </a:spcAft>
                      </a:pPr>
                      <a:r>
                        <a:rPr lang="en-US" sz="1600" b="1" dirty="0">
                          <a:latin typeface="Arial"/>
                          <a:ea typeface="Times New Roman"/>
                          <a:cs typeface="Times New Roman"/>
                        </a:rPr>
                        <a:t>Will to live in I</a:t>
                      </a:r>
                      <a:endParaRPr lang="en-US" sz="1400" b="1" dirty="0">
                        <a:latin typeface="Times New Roman"/>
                        <a:ea typeface="Times New Roman"/>
                        <a:cs typeface="Times New Roman"/>
                      </a:endParaRPr>
                    </a:p>
                    <a:p>
                      <a:pPr marL="0" marR="0">
                        <a:spcBef>
                          <a:spcPts val="0"/>
                        </a:spcBef>
                        <a:spcAft>
                          <a:spcPts val="0"/>
                        </a:spcAft>
                      </a:pPr>
                      <a:r>
                        <a:rPr lang="en-US" sz="1800" b="1" dirty="0" err="1">
                          <a:solidFill>
                            <a:srgbClr val="002060"/>
                          </a:solidFill>
                          <a:latin typeface="Kruti Dev 010"/>
                          <a:ea typeface="Times New Roman"/>
                          <a:cs typeface="Arial"/>
                        </a:rPr>
                        <a:t>eSa</a:t>
                      </a:r>
                      <a:r>
                        <a:rPr lang="en-US" sz="1800" b="1" dirty="0">
                          <a:solidFill>
                            <a:srgbClr val="002060"/>
                          </a:solidFill>
                          <a:latin typeface="Kruti Dev 010"/>
                          <a:ea typeface="Times New Roman"/>
                          <a:cs typeface="Arial"/>
                        </a:rPr>
                        <a:t> </a:t>
                      </a:r>
                      <a:r>
                        <a:rPr lang="en-US" sz="1800" b="1" dirty="0" err="1">
                          <a:solidFill>
                            <a:srgbClr val="002060"/>
                          </a:solidFill>
                          <a:latin typeface="Kruti Dev 010"/>
                          <a:ea typeface="Times New Roman"/>
                          <a:cs typeface="Arial"/>
                        </a:rPr>
                        <a:t>esa</a:t>
                      </a:r>
                      <a:r>
                        <a:rPr lang="en-US" sz="1800" b="1" dirty="0">
                          <a:solidFill>
                            <a:srgbClr val="002060"/>
                          </a:solidFill>
                          <a:latin typeface="Kruti Dev 010"/>
                          <a:ea typeface="Times New Roman"/>
                          <a:cs typeface="Arial"/>
                        </a:rPr>
                        <a:t> </a:t>
                      </a:r>
                      <a:r>
                        <a:rPr lang="en-US" sz="1800" b="1" dirty="0" err="1">
                          <a:solidFill>
                            <a:srgbClr val="002060"/>
                          </a:solidFill>
                          <a:latin typeface="Kruti Dev 010"/>
                          <a:ea typeface="Times New Roman"/>
                          <a:cs typeface="Arial"/>
                        </a:rPr>
                        <a:t>Tkhus</a:t>
                      </a:r>
                      <a:r>
                        <a:rPr lang="en-US" sz="1800" b="1" dirty="0">
                          <a:solidFill>
                            <a:srgbClr val="002060"/>
                          </a:solidFill>
                          <a:latin typeface="Kruti Dev 010"/>
                          <a:ea typeface="Times New Roman"/>
                          <a:cs typeface="Arial"/>
                        </a:rPr>
                        <a:t> dh </a:t>
                      </a:r>
                      <a:r>
                        <a:rPr lang="en-US" sz="1800" b="1" dirty="0" err="1">
                          <a:solidFill>
                            <a:srgbClr val="002060"/>
                          </a:solidFill>
                          <a:latin typeface="Kruti Dev 010"/>
                          <a:ea typeface="Times New Roman"/>
                          <a:cs typeface="Arial"/>
                        </a:rPr>
                        <a:t>vk”kk</a:t>
                      </a:r>
                      <a:endParaRPr lang="en-US" sz="1400" b="1" dirty="0">
                        <a:latin typeface="Times New Roman"/>
                        <a:ea typeface="Times New Roman"/>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latin typeface="Arial"/>
                          <a:ea typeface="Times New Roman"/>
                          <a:cs typeface="Times New Roman"/>
                        </a:rPr>
                        <a:t>Breed based </a:t>
                      </a:r>
                      <a:endParaRPr lang="en-US" sz="1400" b="1" dirty="0">
                        <a:latin typeface="Times New Roman"/>
                        <a:ea typeface="Times New Roman"/>
                        <a:cs typeface="Times New Roman"/>
                      </a:endParaRPr>
                    </a:p>
                    <a:p>
                      <a:pPr marL="0" marR="0">
                        <a:spcBef>
                          <a:spcPts val="0"/>
                        </a:spcBef>
                        <a:spcAft>
                          <a:spcPts val="0"/>
                        </a:spcAft>
                      </a:pPr>
                      <a:r>
                        <a:rPr lang="en-US" sz="1800" b="1" dirty="0" err="1">
                          <a:solidFill>
                            <a:srgbClr val="002060"/>
                          </a:solidFill>
                          <a:latin typeface="Kruti Dev 010"/>
                          <a:ea typeface="Times New Roman"/>
                          <a:cs typeface="Arial"/>
                        </a:rPr>
                        <a:t>oa”k</a:t>
                      </a:r>
                      <a:r>
                        <a:rPr lang="en-US" sz="1800" b="1" dirty="0">
                          <a:solidFill>
                            <a:srgbClr val="002060"/>
                          </a:solidFill>
                          <a:latin typeface="Kruti Dev 010"/>
                          <a:ea typeface="Times New Roman"/>
                          <a:cs typeface="Arial"/>
                        </a:rPr>
                        <a:t> </a:t>
                      </a:r>
                      <a:r>
                        <a:rPr lang="en-US" sz="1800" b="1" dirty="0" err="1">
                          <a:solidFill>
                            <a:srgbClr val="002060"/>
                          </a:solidFill>
                          <a:latin typeface="Kruti Dev 010"/>
                          <a:ea typeface="Times New Roman"/>
                          <a:cs typeface="Arial"/>
                        </a:rPr>
                        <a:t>vuq’kaxh</a:t>
                      </a:r>
                      <a:endParaRPr lang="en-US" sz="1400" b="1" dirty="0">
                        <a:latin typeface="Times New Roman"/>
                        <a:ea typeface="Times New Roman"/>
                        <a:cs typeface="Times New Roman"/>
                      </a:endParaRPr>
                    </a:p>
                  </a:txBody>
                  <a:tcPr marL="33618" marR="33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73848">
                <a:tc>
                  <a:txBody>
                    <a:bodyPr/>
                    <a:lstStyle/>
                    <a:p>
                      <a:pPr marL="0" marR="0">
                        <a:spcBef>
                          <a:spcPts val="0"/>
                        </a:spcBef>
                        <a:spcAft>
                          <a:spcPts val="0"/>
                        </a:spcAft>
                      </a:pPr>
                      <a:r>
                        <a:rPr lang="en-US" sz="1600" b="1" dirty="0">
                          <a:latin typeface="Arial"/>
                          <a:ea typeface="Times New Roman"/>
                          <a:cs typeface="Times New Roman"/>
                        </a:rPr>
                        <a:t>Human        </a:t>
                      </a:r>
                      <a:r>
                        <a:rPr lang="en-US" sz="1800" b="1" dirty="0" err="1">
                          <a:solidFill>
                            <a:srgbClr val="002060"/>
                          </a:solidFill>
                          <a:latin typeface="Kruti Dev 010"/>
                          <a:ea typeface="Times New Roman"/>
                          <a:cs typeface="Arial"/>
                        </a:rPr>
                        <a:t>Kku</a:t>
                      </a:r>
                      <a:r>
                        <a:rPr lang="en-US" sz="1800" b="1" dirty="0">
                          <a:solidFill>
                            <a:srgbClr val="002060"/>
                          </a:solidFill>
                          <a:latin typeface="Kruti Dev 010"/>
                          <a:ea typeface="Times New Roman"/>
                          <a:cs typeface="Arial"/>
                        </a:rPr>
                        <a:t> </a:t>
                      </a:r>
                      <a:endParaRPr lang="en-US" sz="1400" b="1" dirty="0">
                        <a:latin typeface="Times New Roman"/>
                        <a:ea typeface="Times New Roman"/>
                        <a:cs typeface="Times New Roman"/>
                      </a:endParaRPr>
                    </a:p>
                  </a:txBody>
                  <a:tcPr marL="33618" marR="3361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a:latin typeface="Arial"/>
                          <a:ea typeface="Times New Roman"/>
                          <a:cs typeface="Times New Roman"/>
                        </a:rPr>
                        <a:t>Human Beings</a:t>
                      </a:r>
                      <a:r>
                        <a:rPr lang="fr-FR" sz="1600" b="1">
                          <a:latin typeface="Arial"/>
                          <a:ea typeface="Times New Roman"/>
                          <a:cs typeface="Times New Roman"/>
                        </a:rPr>
                        <a:t> </a:t>
                      </a:r>
                      <a:endParaRPr lang="en-US" sz="1400" b="1">
                        <a:latin typeface="Times New Roman"/>
                        <a:ea typeface="Times New Roman"/>
                        <a:cs typeface="Times New Roman"/>
                      </a:endParaRPr>
                    </a:p>
                    <a:p>
                      <a:pPr marL="0" marR="0">
                        <a:spcBef>
                          <a:spcPts val="0"/>
                        </a:spcBef>
                        <a:spcAft>
                          <a:spcPts val="0"/>
                        </a:spcAft>
                      </a:pPr>
                      <a:r>
                        <a:rPr lang="en-US" sz="1800" b="1">
                          <a:solidFill>
                            <a:srgbClr val="002060"/>
                          </a:solidFill>
                          <a:latin typeface="Kruti Dev 010"/>
                          <a:ea typeface="Times New Roman"/>
                          <a:cs typeface="Arial"/>
                        </a:rPr>
                        <a:t>euq’;</a:t>
                      </a:r>
                      <a:endParaRPr lang="en-US" sz="1400" b="1">
                        <a:latin typeface="Times New Roman"/>
                        <a:ea typeface="Times New Roman"/>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latin typeface="Arial"/>
                          <a:ea typeface="Times New Roman"/>
                          <a:cs typeface="Times New Roman"/>
                        </a:rPr>
                        <a:t>"-“,  " in Body</a:t>
                      </a:r>
                      <a:endParaRPr lang="en-US" sz="1400" b="1" dirty="0">
                        <a:latin typeface="Times New Roman"/>
                        <a:ea typeface="Times New Roman"/>
                        <a:cs typeface="Times New Roman"/>
                      </a:endParaRPr>
                    </a:p>
                    <a:p>
                      <a:pPr marL="0" marR="0">
                        <a:spcBef>
                          <a:spcPts val="0"/>
                        </a:spcBef>
                        <a:spcAft>
                          <a:spcPts val="0"/>
                        </a:spcAft>
                      </a:pPr>
                      <a:r>
                        <a:rPr lang="en-US" sz="1600" b="1" dirty="0">
                          <a:latin typeface="Arial"/>
                          <a:ea typeface="Times New Roman"/>
                          <a:cs typeface="Times New Roman"/>
                        </a:rPr>
                        <a:t>        </a:t>
                      </a:r>
                      <a:r>
                        <a:rPr lang="en-US" sz="1600" b="1" dirty="0">
                          <a:solidFill>
                            <a:srgbClr val="002060"/>
                          </a:solidFill>
                          <a:latin typeface="Kruti Dev 010"/>
                          <a:ea typeface="Times New Roman"/>
                          <a:cs typeface="Arial"/>
                        </a:rPr>
                        <a:t> “</a:t>
                      </a:r>
                      <a:r>
                        <a:rPr lang="en-US" sz="1600" b="1" dirty="0" err="1">
                          <a:solidFill>
                            <a:srgbClr val="002060"/>
                          </a:solidFill>
                          <a:latin typeface="Kruti Dev 010"/>
                          <a:ea typeface="Times New Roman"/>
                          <a:cs typeface="Arial"/>
                        </a:rPr>
                        <a:t>kjhj</a:t>
                      </a:r>
                      <a:r>
                        <a:rPr lang="en-US" sz="1600" b="1" dirty="0">
                          <a:solidFill>
                            <a:srgbClr val="002060"/>
                          </a:solidFill>
                          <a:latin typeface="Kruti Dev 010"/>
                          <a:ea typeface="Times New Roman"/>
                          <a:cs typeface="Arial"/>
                        </a:rPr>
                        <a:t> </a:t>
                      </a:r>
                      <a:r>
                        <a:rPr lang="en-US" sz="1600" b="1"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p>
                      <a:pPr marL="0" marR="0">
                        <a:spcBef>
                          <a:spcPts val="0"/>
                        </a:spcBef>
                        <a:spcAft>
                          <a:spcPts val="0"/>
                        </a:spcAft>
                      </a:pPr>
                      <a:r>
                        <a:rPr lang="en-US" sz="1600" b="1" dirty="0">
                          <a:latin typeface="Arial"/>
                          <a:ea typeface="Times New Roman"/>
                          <a:cs typeface="Times New Roman"/>
                        </a:rPr>
                        <a:t>Imaging, </a:t>
                      </a:r>
                    </a:p>
                    <a:p>
                      <a:pPr marL="0" marR="0">
                        <a:spcBef>
                          <a:spcPts val="0"/>
                        </a:spcBef>
                        <a:spcAft>
                          <a:spcPts val="0"/>
                        </a:spcAft>
                      </a:pPr>
                      <a:r>
                        <a:rPr lang="en-US" sz="1600" b="1" dirty="0" err="1">
                          <a:latin typeface="Arial"/>
                          <a:ea typeface="Times New Roman"/>
                          <a:cs typeface="Times New Roman"/>
                        </a:rPr>
                        <a:t>Analysing</a:t>
                      </a:r>
                      <a:r>
                        <a:rPr lang="en-US" sz="1600" b="1" dirty="0">
                          <a:latin typeface="Arial"/>
                          <a:ea typeface="Times New Roman"/>
                          <a:cs typeface="Times New Roman"/>
                        </a:rPr>
                        <a:t>-Comparing, </a:t>
                      </a:r>
                    </a:p>
                    <a:p>
                      <a:pPr marL="0" marR="0">
                        <a:spcBef>
                          <a:spcPts val="0"/>
                        </a:spcBef>
                        <a:spcAft>
                          <a:spcPts val="0"/>
                        </a:spcAft>
                      </a:pPr>
                      <a:r>
                        <a:rPr lang="en-US" sz="1600" b="1" dirty="0">
                          <a:latin typeface="Arial"/>
                          <a:ea typeface="Times New Roman"/>
                          <a:cs typeface="Times New Roman"/>
                        </a:rPr>
                        <a:t>Selecting-Tasting in I</a:t>
                      </a:r>
                      <a:endParaRPr lang="en-US" sz="1400" b="1" dirty="0">
                        <a:latin typeface="Times New Roman"/>
                        <a:ea typeface="Times New Roman"/>
                        <a:cs typeface="Times New Roman"/>
                      </a:endParaRPr>
                    </a:p>
                    <a:p>
                      <a:pPr marL="0" marR="0">
                        <a:spcBef>
                          <a:spcPts val="0"/>
                        </a:spcBef>
                        <a:spcAft>
                          <a:spcPts val="0"/>
                        </a:spcAft>
                      </a:pPr>
                      <a:r>
                        <a:rPr lang="en-US" sz="1800" b="1" dirty="0" err="1">
                          <a:solidFill>
                            <a:srgbClr val="002060"/>
                          </a:solidFill>
                          <a:latin typeface="Kruti Dev 010"/>
                          <a:ea typeface="Times New Roman"/>
                          <a:cs typeface="Arial"/>
                        </a:rPr>
                        <a:t>fp</a:t>
                      </a:r>
                      <a:r>
                        <a:rPr lang="en-US" sz="1800" b="1" dirty="0">
                          <a:solidFill>
                            <a:srgbClr val="002060"/>
                          </a:solidFill>
                          <a:latin typeface="Kruti Dev 010"/>
                          <a:ea typeface="Times New Roman"/>
                          <a:cs typeface="Arial"/>
                        </a:rPr>
                        <a:t>=.k] </a:t>
                      </a:r>
                      <a:r>
                        <a:rPr lang="en-US" sz="1800" b="1" dirty="0" err="1">
                          <a:solidFill>
                            <a:srgbClr val="002060"/>
                          </a:solidFill>
                          <a:latin typeface="Kruti Dev 010"/>
                          <a:ea typeface="Times New Roman"/>
                          <a:cs typeface="Arial"/>
                        </a:rPr>
                        <a:t>fo'ys’k.k</a:t>
                      </a:r>
                      <a:r>
                        <a:rPr lang="en-US" sz="1800" b="1" dirty="0">
                          <a:solidFill>
                            <a:srgbClr val="002060"/>
                          </a:solidFill>
                          <a:latin typeface="Kruti Dev 010"/>
                          <a:ea typeface="Times New Roman"/>
                          <a:cs typeface="Arial"/>
                        </a:rPr>
                        <a:t>] </a:t>
                      </a:r>
                    </a:p>
                    <a:p>
                      <a:pPr marL="0" marR="0">
                        <a:spcBef>
                          <a:spcPts val="0"/>
                        </a:spcBef>
                        <a:spcAft>
                          <a:spcPts val="0"/>
                        </a:spcAft>
                      </a:pPr>
                      <a:r>
                        <a:rPr lang="en-US" sz="1800" b="1" dirty="0" err="1">
                          <a:solidFill>
                            <a:srgbClr val="002060"/>
                          </a:solidFill>
                          <a:latin typeface="Kruti Dev 010"/>
                          <a:ea typeface="Times New Roman"/>
                          <a:cs typeface="Arial"/>
                        </a:rPr>
                        <a:t>p;u-vkLoknu</a:t>
                      </a:r>
                      <a:r>
                        <a:rPr lang="en-US" sz="1800" b="1" dirty="0">
                          <a:solidFill>
                            <a:srgbClr val="002060"/>
                          </a:solidFill>
                          <a:latin typeface="Kruti Dev 010"/>
                          <a:ea typeface="Times New Roman"/>
                          <a:cs typeface="Arial"/>
                        </a:rPr>
                        <a:t> </a:t>
                      </a:r>
                      <a:r>
                        <a:rPr lang="en-US" sz="1800" b="1" dirty="0" err="1">
                          <a:solidFill>
                            <a:srgbClr val="002060"/>
                          </a:solidFill>
                          <a:latin typeface="Kruti Dev 010"/>
                          <a:ea typeface="Times New Roman"/>
                          <a:cs typeface="Arial"/>
                        </a:rPr>
                        <a:t>eSa</a:t>
                      </a:r>
                      <a:r>
                        <a:rPr lang="en-US" sz="1800" b="1" dirty="0">
                          <a:solidFill>
                            <a:srgbClr val="002060"/>
                          </a:solidFill>
                          <a:latin typeface="Kruti Dev 010"/>
                          <a:ea typeface="Times New Roman"/>
                          <a:cs typeface="Arial"/>
                        </a:rPr>
                        <a:t> </a:t>
                      </a:r>
                      <a:r>
                        <a:rPr lang="en-US" sz="1800" b="1" dirty="0" err="1">
                          <a:solidFill>
                            <a:srgbClr val="002060"/>
                          </a:solidFill>
                          <a:latin typeface="Kruti Dev 010"/>
                          <a:ea typeface="Times New Roman"/>
                          <a:cs typeface="Arial"/>
                        </a:rPr>
                        <a:t>esa</a:t>
                      </a:r>
                      <a:r>
                        <a:rPr lang="en-US" sz="1800" b="1" dirty="0">
                          <a:latin typeface="Kruti Dev 010"/>
                          <a:ea typeface="Times New Roman"/>
                          <a:cs typeface="Arial"/>
                        </a:rPr>
                        <a:t> </a:t>
                      </a:r>
                      <a:endParaRPr lang="en-US" sz="1400" b="1" dirty="0">
                        <a:latin typeface="Times New Roman"/>
                        <a:ea typeface="Times New Roman"/>
                        <a:cs typeface="Times New Roman"/>
                      </a:endParaRPr>
                    </a:p>
                    <a:p>
                      <a:pPr marL="0" marR="0">
                        <a:spcBef>
                          <a:spcPts val="0"/>
                        </a:spcBef>
                        <a:spcAft>
                          <a:spcPts val="0"/>
                        </a:spcAft>
                      </a:pPr>
                      <a:endParaRPr lang="en-US" sz="1600" b="1" dirty="0">
                        <a:latin typeface="Arial"/>
                        <a:ea typeface="Times New Roman"/>
                        <a:cs typeface="Times New Roman"/>
                      </a:endParaRPr>
                    </a:p>
                    <a:p>
                      <a:pPr marL="0" marR="0">
                        <a:spcBef>
                          <a:spcPts val="0"/>
                        </a:spcBef>
                        <a:spcAft>
                          <a:spcPts val="0"/>
                        </a:spcAft>
                      </a:pPr>
                      <a:r>
                        <a:rPr lang="en-US" sz="1600" b="1" dirty="0">
                          <a:solidFill>
                            <a:schemeClr val="bg1"/>
                          </a:solidFill>
                          <a:latin typeface="Arial"/>
                          <a:ea typeface="Times New Roman"/>
                          <a:cs typeface="Times New Roman"/>
                        </a:rPr>
                        <a:t>Potential for Understanding in I</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1600" b="1" dirty="0">
                          <a:solidFill>
                            <a:schemeClr val="bg1"/>
                          </a:solidFill>
                          <a:latin typeface="Kruti Dev 010"/>
                          <a:ea typeface="Times New Roman"/>
                          <a:cs typeface="Arial"/>
                        </a:rPr>
                        <a:t>le&gt;us dh {</a:t>
                      </a:r>
                      <a:r>
                        <a:rPr lang="en-US" sz="1600" b="1" dirty="0" err="1">
                          <a:solidFill>
                            <a:schemeClr val="bg1"/>
                          </a:solidFill>
                          <a:latin typeface="Kruti Dev 010"/>
                          <a:ea typeface="Times New Roman"/>
                          <a:cs typeface="Arial"/>
                        </a:rPr>
                        <a:t>kerk</a:t>
                      </a:r>
                      <a:r>
                        <a:rPr lang="en-US" sz="1600" b="1" dirty="0">
                          <a:solidFill>
                            <a:schemeClr val="bg1"/>
                          </a:solidFill>
                          <a:latin typeface="Kruti Dev 010"/>
                          <a:ea typeface="Times New Roman"/>
                          <a:cs typeface="Arial"/>
                        </a:rPr>
                        <a:t> </a:t>
                      </a:r>
                      <a:r>
                        <a:rPr lang="en-US" sz="1800" b="1" dirty="0" err="1">
                          <a:solidFill>
                            <a:schemeClr val="bg1"/>
                          </a:solidFill>
                          <a:latin typeface="Kruti Dev 010"/>
                          <a:ea typeface="Times New Roman"/>
                          <a:cs typeface="Arial"/>
                        </a:rPr>
                        <a:t>eSa</a:t>
                      </a:r>
                      <a:r>
                        <a:rPr lang="en-US" sz="1800" b="1" dirty="0">
                          <a:solidFill>
                            <a:schemeClr val="bg1"/>
                          </a:solidFill>
                          <a:latin typeface="Kruti Dev 010"/>
                          <a:ea typeface="Times New Roman"/>
                          <a:cs typeface="Arial"/>
                        </a:rPr>
                        <a:t> </a:t>
                      </a:r>
                      <a:r>
                        <a:rPr lang="en-US" sz="1800" b="1" dirty="0" err="1">
                          <a:solidFill>
                            <a:schemeClr val="bg1"/>
                          </a:solidFill>
                          <a:latin typeface="Kruti Dev 010"/>
                          <a:ea typeface="Times New Roman"/>
                          <a:cs typeface="Arial"/>
                        </a:rPr>
                        <a:t>esa</a:t>
                      </a:r>
                      <a:endParaRPr lang="en-US" sz="1400" b="1" dirty="0">
                        <a:solidFill>
                          <a:schemeClr val="bg1"/>
                        </a:solidFill>
                        <a:latin typeface="Times New Roman"/>
                        <a:ea typeface="Times New Roman"/>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latin typeface="Arial"/>
                          <a:ea typeface="Times New Roman"/>
                          <a:cs typeface="Times New Roman"/>
                        </a:rPr>
                        <a:t>",   " in Body</a:t>
                      </a:r>
                      <a:endParaRPr lang="en-US" sz="1400" b="1" dirty="0">
                        <a:latin typeface="Times New Roman"/>
                        <a:ea typeface="Times New Roman"/>
                        <a:cs typeface="Times New Roman"/>
                      </a:endParaRPr>
                    </a:p>
                    <a:p>
                      <a:pPr marL="0" marR="0">
                        <a:spcBef>
                          <a:spcPts val="0"/>
                        </a:spcBef>
                        <a:spcAft>
                          <a:spcPts val="0"/>
                        </a:spcAft>
                      </a:pPr>
                      <a:r>
                        <a:rPr lang="en-US" sz="1600" b="1" dirty="0">
                          <a:latin typeface="Arial"/>
                          <a:ea typeface="Times New Roman"/>
                          <a:cs typeface="Times New Roman"/>
                        </a:rPr>
                        <a:t>        </a:t>
                      </a:r>
                      <a:r>
                        <a:rPr lang="en-US" sz="1600" b="1" dirty="0">
                          <a:solidFill>
                            <a:srgbClr val="002060"/>
                          </a:solidFill>
                          <a:latin typeface="Kruti Dev 010"/>
                          <a:ea typeface="Times New Roman"/>
                          <a:cs typeface="Arial"/>
                        </a:rPr>
                        <a:t>“</a:t>
                      </a:r>
                      <a:r>
                        <a:rPr lang="en-US" sz="1600" b="1" dirty="0" err="1">
                          <a:solidFill>
                            <a:srgbClr val="002060"/>
                          </a:solidFill>
                          <a:latin typeface="Kruti Dev 010"/>
                          <a:ea typeface="Times New Roman"/>
                          <a:cs typeface="Arial"/>
                        </a:rPr>
                        <a:t>kjhj</a:t>
                      </a:r>
                      <a:r>
                        <a:rPr lang="en-US" sz="1600" b="1" dirty="0">
                          <a:solidFill>
                            <a:srgbClr val="002060"/>
                          </a:solidFill>
                          <a:latin typeface="Kruti Dev 010"/>
                          <a:ea typeface="Times New Roman"/>
                          <a:cs typeface="Arial"/>
                        </a:rPr>
                        <a:t> </a:t>
                      </a:r>
                      <a:r>
                        <a:rPr lang="en-US" sz="1600" b="1"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p>
                      <a:pPr marL="0" marR="0">
                        <a:spcBef>
                          <a:spcPts val="0"/>
                        </a:spcBef>
                        <a:spcAft>
                          <a:spcPts val="0"/>
                        </a:spcAft>
                      </a:pPr>
                      <a:r>
                        <a:rPr lang="en-US" sz="1600" b="1" dirty="0">
                          <a:latin typeface="Arial"/>
                          <a:ea typeface="Times New Roman"/>
                          <a:cs typeface="Times New Roman"/>
                        </a:rPr>
                        <a:t>Will to live with continuous happiness in I</a:t>
                      </a:r>
                      <a:endParaRPr lang="en-US" sz="1400" b="1" dirty="0">
                        <a:latin typeface="Times New Roman"/>
                        <a:ea typeface="Times New Roman"/>
                        <a:cs typeface="Times New Roman"/>
                      </a:endParaRPr>
                    </a:p>
                    <a:p>
                      <a:pPr marL="0" marR="0">
                        <a:spcBef>
                          <a:spcPts val="0"/>
                        </a:spcBef>
                        <a:spcAft>
                          <a:spcPts val="0"/>
                        </a:spcAft>
                      </a:pPr>
                      <a:r>
                        <a:rPr lang="en-US" sz="1800" b="1" dirty="0" err="1">
                          <a:solidFill>
                            <a:srgbClr val="002060"/>
                          </a:solidFill>
                          <a:latin typeface="Kruti Dev 010"/>
                          <a:ea typeface="Times New Roman"/>
                          <a:cs typeface="Arial"/>
                        </a:rPr>
                        <a:t>eSa</a:t>
                      </a:r>
                      <a:r>
                        <a:rPr lang="en-US" sz="1800" b="1" dirty="0">
                          <a:solidFill>
                            <a:srgbClr val="002060"/>
                          </a:solidFill>
                          <a:latin typeface="Kruti Dev 010"/>
                          <a:ea typeface="Times New Roman"/>
                          <a:cs typeface="Arial"/>
                        </a:rPr>
                        <a:t> </a:t>
                      </a:r>
                      <a:r>
                        <a:rPr lang="en-US" sz="1800" b="1" dirty="0" err="1">
                          <a:solidFill>
                            <a:srgbClr val="002060"/>
                          </a:solidFill>
                          <a:latin typeface="Kruti Dev 010"/>
                          <a:ea typeface="Times New Roman"/>
                          <a:cs typeface="Arial"/>
                        </a:rPr>
                        <a:t>esa</a:t>
                      </a:r>
                      <a:r>
                        <a:rPr lang="en-US" sz="1800" b="1" dirty="0">
                          <a:solidFill>
                            <a:srgbClr val="002060"/>
                          </a:solidFill>
                          <a:latin typeface="Kruti Dev 010"/>
                          <a:ea typeface="Times New Roman"/>
                          <a:cs typeface="Arial"/>
                        </a:rPr>
                        <a:t> </a:t>
                      </a:r>
                      <a:r>
                        <a:rPr lang="en-US" sz="1800" b="1" dirty="0" err="1">
                          <a:solidFill>
                            <a:srgbClr val="002060"/>
                          </a:solidFill>
                          <a:latin typeface="Kruti Dev 010"/>
                          <a:ea typeface="Times New Roman"/>
                          <a:cs typeface="Arial"/>
                        </a:rPr>
                        <a:t>fujarj</a:t>
                      </a:r>
                      <a:r>
                        <a:rPr lang="en-US" sz="1800" b="1" dirty="0">
                          <a:solidFill>
                            <a:srgbClr val="002060"/>
                          </a:solidFill>
                          <a:latin typeface="Kruti Dev 010"/>
                          <a:ea typeface="Times New Roman"/>
                          <a:cs typeface="Arial"/>
                        </a:rPr>
                        <a:t> </a:t>
                      </a:r>
                      <a:r>
                        <a:rPr lang="en-US" sz="1800" b="1" dirty="0" err="1">
                          <a:solidFill>
                            <a:srgbClr val="002060"/>
                          </a:solidFill>
                          <a:latin typeface="Kruti Dev 010"/>
                          <a:ea typeface="Times New Roman"/>
                          <a:cs typeface="Arial"/>
                        </a:rPr>
                        <a:t>Lkq</a:t>
                      </a:r>
                      <a:r>
                        <a:rPr lang="en-US" sz="1800" b="1" dirty="0">
                          <a:solidFill>
                            <a:srgbClr val="002060"/>
                          </a:solidFill>
                          <a:latin typeface="Kruti Dev 010"/>
                          <a:ea typeface="Times New Roman"/>
                          <a:cs typeface="Arial"/>
                        </a:rPr>
                        <a:t>[</a:t>
                      </a:r>
                      <a:r>
                        <a:rPr lang="en-US" sz="1800" b="1" dirty="0" err="1">
                          <a:solidFill>
                            <a:srgbClr val="002060"/>
                          </a:solidFill>
                          <a:latin typeface="Kruti Dev 010"/>
                          <a:ea typeface="Times New Roman"/>
                          <a:cs typeface="Arial"/>
                        </a:rPr>
                        <a:t>kiwoZd</a:t>
                      </a:r>
                      <a:r>
                        <a:rPr lang="en-US" sz="1800" b="1" dirty="0">
                          <a:solidFill>
                            <a:srgbClr val="002060"/>
                          </a:solidFill>
                          <a:latin typeface="Kruti Dev 010"/>
                          <a:ea typeface="Times New Roman"/>
                          <a:cs typeface="Arial"/>
                        </a:rPr>
                        <a:t> </a:t>
                      </a:r>
                      <a:r>
                        <a:rPr lang="en-US" sz="1800" b="1" dirty="0" err="1">
                          <a:solidFill>
                            <a:srgbClr val="002060"/>
                          </a:solidFill>
                          <a:latin typeface="Kruti Dev 010"/>
                          <a:ea typeface="Times New Roman"/>
                          <a:cs typeface="Arial"/>
                        </a:rPr>
                        <a:t>Tkhus</a:t>
                      </a:r>
                      <a:r>
                        <a:rPr lang="en-US" sz="1800" b="1" dirty="0">
                          <a:solidFill>
                            <a:srgbClr val="002060"/>
                          </a:solidFill>
                          <a:latin typeface="Kruti Dev 010"/>
                          <a:ea typeface="Times New Roman"/>
                          <a:cs typeface="Arial"/>
                        </a:rPr>
                        <a:t> dh </a:t>
                      </a:r>
                      <a:r>
                        <a:rPr lang="en-US" sz="1800" b="1" dirty="0" err="1">
                          <a:solidFill>
                            <a:srgbClr val="002060"/>
                          </a:solidFill>
                          <a:latin typeface="Kruti Dev 010"/>
                          <a:ea typeface="Times New Roman"/>
                          <a:cs typeface="Arial"/>
                        </a:rPr>
                        <a:t>vk”kk</a:t>
                      </a:r>
                      <a:endParaRPr lang="en-US" sz="1800" b="1" dirty="0">
                        <a:solidFill>
                          <a:srgbClr val="002060"/>
                        </a:solidFill>
                        <a:latin typeface="Kruti Dev 010"/>
                        <a:ea typeface="Times New Roman"/>
                        <a:cs typeface="Arial"/>
                      </a:endParaRPr>
                    </a:p>
                    <a:p>
                      <a:r>
                        <a:rPr lang="en-US" sz="1600" b="1" kern="1200" dirty="0">
                          <a:solidFill>
                            <a:schemeClr val="bg1"/>
                          </a:solidFill>
                          <a:latin typeface="+mn-lt"/>
                          <a:ea typeface="+mn-ea"/>
                          <a:cs typeface="+mn-cs"/>
                        </a:rPr>
                        <a:t>Right Feeling</a:t>
                      </a:r>
                    </a:p>
                    <a:p>
                      <a:r>
                        <a:rPr lang="en-US" sz="1600" b="1" kern="1200" dirty="0">
                          <a:solidFill>
                            <a:schemeClr val="bg1"/>
                          </a:solidFill>
                          <a:latin typeface="+mn-lt"/>
                          <a:ea typeface="+mn-ea"/>
                          <a:cs typeface="+mn-cs"/>
                        </a:rPr>
                        <a:t> </a:t>
                      </a:r>
                      <a:r>
                        <a:rPr lang="en-US" sz="1600" b="1" kern="1200" dirty="0" err="1">
                          <a:solidFill>
                            <a:schemeClr val="bg1"/>
                          </a:solidFill>
                          <a:latin typeface="Kruti Dev 010" pitchFamily="2" charset="0"/>
                          <a:ea typeface="+mn-ea"/>
                          <a:cs typeface="+mn-cs"/>
                        </a:rPr>
                        <a:t>lek</a:t>
                      </a:r>
                      <a:r>
                        <a:rPr lang="en-US" sz="1600" b="1" kern="1200" dirty="0">
                          <a:solidFill>
                            <a:schemeClr val="bg1"/>
                          </a:solidFill>
                          <a:latin typeface="Kruti Dev 010" pitchFamily="2" charset="0"/>
                          <a:ea typeface="+mn-ea"/>
                          <a:cs typeface="+mn-cs"/>
                        </a:rPr>
                        <a:t>/</a:t>
                      </a:r>
                      <a:r>
                        <a:rPr lang="en-US" sz="1600" b="1" kern="1200" dirty="0" err="1">
                          <a:solidFill>
                            <a:schemeClr val="bg1"/>
                          </a:solidFill>
                          <a:latin typeface="Kruti Dev 010" pitchFamily="2" charset="0"/>
                          <a:ea typeface="+mn-ea"/>
                          <a:cs typeface="+mn-cs"/>
                        </a:rPr>
                        <a:t>kku</a:t>
                      </a:r>
                      <a:endParaRPr lang="en-US" sz="1600" b="1" kern="1200" dirty="0">
                        <a:solidFill>
                          <a:schemeClr val="bg1"/>
                        </a:solidFill>
                        <a:latin typeface="Kruti Dev 010" pitchFamily="2" charset="0"/>
                        <a:ea typeface="+mn-ea"/>
                        <a:cs typeface="+mn-cs"/>
                      </a:endParaRPr>
                    </a:p>
                    <a:p>
                      <a:r>
                        <a:rPr lang="en-US" sz="1600" b="1" kern="1200" dirty="0">
                          <a:solidFill>
                            <a:schemeClr val="bg1"/>
                          </a:solidFill>
                          <a:latin typeface="+mn-lt"/>
                          <a:ea typeface="+mn-ea"/>
                          <a:cs typeface="+mn-cs"/>
                        </a:rPr>
                        <a:t>Right Understanding </a:t>
                      </a:r>
                      <a:r>
                        <a:rPr lang="en-US" sz="1600" b="1" kern="1200" dirty="0" err="1">
                          <a:solidFill>
                            <a:schemeClr val="bg1"/>
                          </a:solidFill>
                          <a:latin typeface="Kruti Dev 010" pitchFamily="2" charset="0"/>
                          <a:ea typeface="+mn-ea"/>
                          <a:cs typeface="+mn-cs"/>
                        </a:rPr>
                        <a:t>Kku</a:t>
                      </a:r>
                      <a:endParaRPr lang="en-US" sz="1200" b="1" dirty="0">
                        <a:solidFill>
                          <a:schemeClr val="bg1"/>
                        </a:solidFill>
                        <a:latin typeface="Kruti Dev 010" pitchFamily="2" charset="0"/>
                        <a:ea typeface="Times New Roman"/>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latin typeface="Arial"/>
                          <a:ea typeface="Times New Roman"/>
                          <a:cs typeface="Times New Roman"/>
                        </a:rPr>
                        <a:t>Education-</a:t>
                      </a:r>
                      <a:r>
                        <a:rPr lang="en-US" sz="1600" b="1" dirty="0" err="1">
                          <a:latin typeface="Arial"/>
                          <a:ea typeface="Times New Roman"/>
                          <a:cs typeface="Times New Roman"/>
                        </a:rPr>
                        <a:t>Sanskar</a:t>
                      </a:r>
                      <a:r>
                        <a:rPr lang="en-US" sz="1600" b="1" dirty="0">
                          <a:latin typeface="Arial"/>
                          <a:ea typeface="Times New Roman"/>
                          <a:cs typeface="Times New Roman"/>
                        </a:rPr>
                        <a:t> based</a:t>
                      </a:r>
                      <a:endParaRPr lang="en-US" sz="1400" b="1" dirty="0">
                        <a:latin typeface="Times New Roman"/>
                        <a:ea typeface="Times New Roman"/>
                        <a:cs typeface="Times New Roman"/>
                      </a:endParaRPr>
                    </a:p>
                    <a:p>
                      <a:pPr marL="0" marR="0">
                        <a:spcBef>
                          <a:spcPts val="0"/>
                        </a:spcBef>
                        <a:spcAft>
                          <a:spcPts val="0"/>
                        </a:spcAft>
                      </a:pPr>
                      <a:r>
                        <a:rPr lang="en-US" sz="1800" b="1" dirty="0" err="1">
                          <a:solidFill>
                            <a:srgbClr val="002060"/>
                          </a:solidFill>
                          <a:latin typeface="Kruti Dev 010"/>
                          <a:ea typeface="Times New Roman"/>
                          <a:cs typeface="Arial"/>
                        </a:rPr>
                        <a:t>f”k</a:t>
                      </a:r>
                      <a:r>
                        <a:rPr lang="en-US" sz="1800" b="1" dirty="0">
                          <a:solidFill>
                            <a:srgbClr val="002060"/>
                          </a:solidFill>
                          <a:latin typeface="Kruti Dev 010"/>
                          <a:ea typeface="Times New Roman"/>
                          <a:cs typeface="Arial"/>
                        </a:rPr>
                        <a:t>{</a:t>
                      </a:r>
                      <a:r>
                        <a:rPr lang="en-US" sz="1800" b="1" dirty="0" err="1">
                          <a:solidFill>
                            <a:srgbClr val="002060"/>
                          </a:solidFill>
                          <a:latin typeface="Kruti Dev 010"/>
                          <a:ea typeface="Times New Roman"/>
                          <a:cs typeface="Arial"/>
                        </a:rPr>
                        <a:t>kk&amp;laLdkj</a:t>
                      </a:r>
                      <a:r>
                        <a:rPr lang="en-US" sz="1800" b="1" dirty="0">
                          <a:solidFill>
                            <a:srgbClr val="002060"/>
                          </a:solidFill>
                          <a:latin typeface="Kruti Dev 010"/>
                          <a:ea typeface="Times New Roman"/>
                          <a:cs typeface="Arial"/>
                        </a:rPr>
                        <a:t> </a:t>
                      </a:r>
                      <a:r>
                        <a:rPr lang="en-US" sz="1800" b="1" dirty="0" err="1">
                          <a:solidFill>
                            <a:srgbClr val="002060"/>
                          </a:solidFill>
                          <a:latin typeface="Kruti Dev 010"/>
                          <a:ea typeface="Times New Roman"/>
                          <a:cs typeface="Arial"/>
                        </a:rPr>
                        <a:t>vuq’kaxh</a:t>
                      </a:r>
                      <a:endParaRPr lang="en-US" sz="1400" b="1" dirty="0">
                        <a:latin typeface="Times New Roman"/>
                        <a:ea typeface="Times New Roman"/>
                        <a:cs typeface="Times New Roman"/>
                      </a:endParaRPr>
                    </a:p>
                  </a:txBody>
                  <a:tcPr marL="33618" marR="33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cxnSp>
        <p:nvCxnSpPr>
          <p:cNvPr id="7" name="Straight Arrow Connector 6">
            <a:extLst>
              <a:ext uri="{FF2B5EF4-FFF2-40B4-BE49-F238E27FC236}">
                <a16:creationId xmlns:a16="http://schemas.microsoft.com/office/drawing/2014/main" id="{8A8CB769-80E0-413A-9788-64AD721AF5C9}"/>
              </a:ext>
            </a:extLst>
          </p:cNvPr>
          <p:cNvCxnSpPr>
            <a:cxnSpLocks/>
          </p:cNvCxnSpPr>
          <p:nvPr/>
        </p:nvCxnSpPr>
        <p:spPr>
          <a:xfrm rot="5400000" flipH="1" flipV="1">
            <a:off x="5220494" y="6058694"/>
            <a:ext cx="228600" cy="15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19EEF1B-156B-43C3-8E6A-2B94B6B18470}"/>
              </a:ext>
            </a:extLst>
          </p:cNvPr>
          <p:cNvCxnSpPr>
            <a:cxnSpLocks/>
          </p:cNvCxnSpPr>
          <p:nvPr/>
        </p:nvCxnSpPr>
        <p:spPr>
          <a:xfrm rot="5400000" flipH="1" flipV="1">
            <a:off x="5222082" y="5523706"/>
            <a:ext cx="228600" cy="1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860" name="Rectangle 16">
            <a:extLst>
              <a:ext uri="{FF2B5EF4-FFF2-40B4-BE49-F238E27FC236}">
                <a16:creationId xmlns:a16="http://schemas.microsoft.com/office/drawing/2014/main" id="{86FE141C-0DA0-47B9-9432-A0509850D234}"/>
              </a:ext>
            </a:extLst>
          </p:cNvPr>
          <p:cNvSpPr>
            <a:spLocks noChangeArrowheads="1"/>
          </p:cNvSpPr>
          <p:nvPr/>
        </p:nvSpPr>
        <p:spPr bwMode="auto">
          <a:xfrm>
            <a:off x="5295900" y="728663"/>
            <a:ext cx="1308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1E00AA"/>
                </a:solidFill>
                <a:latin typeface="Kruti Dev 010" pitchFamily="2" charset="0"/>
              </a:rPr>
              <a:t>Lo;a esa O;oLFkk</a:t>
            </a:r>
            <a:endParaRPr lang="en-US" altLang="en-US"/>
          </a:p>
        </p:txBody>
      </p:sp>
      <p:sp>
        <p:nvSpPr>
          <p:cNvPr id="34861" name="TextBox 36">
            <a:extLst>
              <a:ext uri="{FF2B5EF4-FFF2-40B4-BE49-F238E27FC236}">
                <a16:creationId xmlns:a16="http://schemas.microsoft.com/office/drawing/2014/main" id="{BBC18FD4-4F8C-4077-9DAB-566DE88B5903}"/>
              </a:ext>
            </a:extLst>
          </p:cNvPr>
          <p:cNvSpPr txBox="1">
            <a:spLocks noChangeArrowheads="1"/>
          </p:cNvSpPr>
          <p:nvPr/>
        </p:nvSpPr>
        <p:spPr bwMode="auto">
          <a:xfrm>
            <a:off x="8229600" y="5586413"/>
            <a:ext cx="1066800" cy="738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rgbClr val="FF0000"/>
                </a:solidFill>
              </a:rPr>
              <a:t>Human Education-sanskar</a:t>
            </a:r>
          </a:p>
        </p:txBody>
      </p:sp>
      <p:cxnSp>
        <p:nvCxnSpPr>
          <p:cNvPr id="13" name="Straight Arrow Connector 12">
            <a:extLst>
              <a:ext uri="{FF2B5EF4-FFF2-40B4-BE49-F238E27FC236}">
                <a16:creationId xmlns:a16="http://schemas.microsoft.com/office/drawing/2014/main" id="{4F1A267E-7D15-4F33-A2EF-53BA42D2FD16}"/>
              </a:ext>
            </a:extLst>
          </p:cNvPr>
          <p:cNvCxnSpPr>
            <a:cxnSpLocks/>
          </p:cNvCxnSpPr>
          <p:nvPr/>
        </p:nvCxnSpPr>
        <p:spPr>
          <a:xfrm>
            <a:off x="5295900" y="4954588"/>
            <a:ext cx="33909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FB20607-F420-4F21-84AC-614D2975A7A3}"/>
              </a:ext>
            </a:extLst>
          </p:cNvPr>
          <p:cNvCxnSpPr>
            <a:endCxn id="34861" idx="0"/>
          </p:cNvCxnSpPr>
          <p:nvPr/>
        </p:nvCxnSpPr>
        <p:spPr>
          <a:xfrm rot="5400000">
            <a:off x="8447881" y="5269707"/>
            <a:ext cx="631825"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C8321AF-B0E2-453D-A094-350A79952B7D}"/>
              </a:ext>
            </a:extLst>
          </p:cNvPr>
          <p:cNvCxnSpPr/>
          <p:nvPr/>
        </p:nvCxnSpPr>
        <p:spPr>
          <a:xfrm rot="10800000">
            <a:off x="5334000" y="6477000"/>
            <a:ext cx="3276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865" name="TextBox 36">
            <a:extLst>
              <a:ext uri="{FF2B5EF4-FFF2-40B4-BE49-F238E27FC236}">
                <a16:creationId xmlns:a16="http://schemas.microsoft.com/office/drawing/2014/main" id="{20EF5913-AF55-4712-ABA3-B15884C4F4A8}"/>
              </a:ext>
            </a:extLst>
          </p:cNvPr>
          <p:cNvSpPr txBox="1">
            <a:spLocks noChangeArrowheads="1"/>
          </p:cNvSpPr>
          <p:nvPr/>
        </p:nvSpPr>
        <p:spPr bwMode="auto">
          <a:xfrm>
            <a:off x="6781800" y="4852988"/>
            <a:ext cx="16002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rgbClr val="FF0000"/>
                </a:solidFill>
              </a:rPr>
              <a:t>Next Generation</a:t>
            </a:r>
          </a:p>
        </p:txBody>
      </p:sp>
      <p:cxnSp>
        <p:nvCxnSpPr>
          <p:cNvPr id="19" name="Straight Arrow Connector 18">
            <a:extLst>
              <a:ext uri="{FF2B5EF4-FFF2-40B4-BE49-F238E27FC236}">
                <a16:creationId xmlns:a16="http://schemas.microsoft.com/office/drawing/2014/main" id="{78ED8C69-218E-468B-8627-66878C2DC6F1}"/>
              </a:ext>
            </a:extLst>
          </p:cNvPr>
          <p:cNvCxnSpPr>
            <a:cxnSpLocks/>
          </p:cNvCxnSpPr>
          <p:nvPr/>
        </p:nvCxnSpPr>
        <p:spPr>
          <a:xfrm flipH="1">
            <a:off x="5334000" y="6473825"/>
            <a:ext cx="1752600" cy="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DC2A50DD-73DA-4072-BA07-CA58344020FE}"/>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16387" name="Text Placeholder 2">
            <a:extLst>
              <a:ext uri="{FF2B5EF4-FFF2-40B4-BE49-F238E27FC236}">
                <a16:creationId xmlns:a16="http://schemas.microsoft.com/office/drawing/2014/main" id="{8BF28556-B926-4A90-9D51-014602ED30FB}"/>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16388" name="Picture 3">
            <a:extLst>
              <a:ext uri="{FF2B5EF4-FFF2-40B4-BE49-F238E27FC236}">
                <a16:creationId xmlns:a16="http://schemas.microsoft.com/office/drawing/2014/main" id="{6C87485A-2AAA-4996-BEA6-6F440B0B8A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D3472EA3-D573-4089-A723-945F4C10A34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Sum Up</a:t>
            </a:r>
            <a:endParaRPr lang="en-GB" altLang="en-US"/>
          </a:p>
        </p:txBody>
      </p:sp>
      <p:sp>
        <p:nvSpPr>
          <p:cNvPr id="3" name="Text Placeholder 2">
            <a:extLst>
              <a:ext uri="{FF2B5EF4-FFF2-40B4-BE49-F238E27FC236}">
                <a16:creationId xmlns:a16="http://schemas.microsoft.com/office/drawing/2014/main" id="{0D4BD0B3-C696-4A30-8E10-3EE6943485FC}"/>
              </a:ext>
            </a:extLst>
          </p:cNvPr>
          <p:cNvSpPr>
            <a:spLocks noGrp="1"/>
          </p:cNvSpPr>
          <p:nvPr>
            <p:ph type="body" sz="quarter" idx="13"/>
          </p:nvPr>
        </p:nvSpPr>
        <p:spPr/>
        <p:txBody>
          <a:bodyPr>
            <a:noAutofit/>
          </a:bodyPr>
          <a:lstStyle/>
          <a:p>
            <a:pPr marL="457200" indent="-457200">
              <a:buFont typeface="+mj-lt"/>
              <a:buAutoNum type="arabicPeriod"/>
              <a:defRPr/>
            </a:pPr>
            <a:r>
              <a:rPr lang="en-GB" sz="2000"/>
              <a:t>Physical order	– soil, metals etc.</a:t>
            </a:r>
          </a:p>
          <a:p>
            <a:pPr marL="457200" indent="-457200">
              <a:buFont typeface="+mj-lt"/>
              <a:buAutoNum type="arabicPeriod"/>
              <a:defRPr/>
            </a:pPr>
            <a:r>
              <a:rPr lang="en-GB" sz="2000"/>
              <a:t>Bio order		– trees, plants etc.</a:t>
            </a:r>
          </a:p>
          <a:p>
            <a:pPr marL="457200" indent="-457200">
              <a:buFont typeface="+mj-lt"/>
              <a:buAutoNum type="arabicPeriod"/>
              <a:defRPr/>
            </a:pPr>
            <a:r>
              <a:rPr lang="en-GB" sz="2000"/>
              <a:t>Animal order	– animals, birds etc.</a:t>
            </a:r>
          </a:p>
          <a:p>
            <a:pPr marL="457200" indent="-457200">
              <a:buFont typeface="+mj-lt"/>
              <a:buAutoNum type="arabicPeriod"/>
              <a:defRPr/>
            </a:pPr>
            <a:r>
              <a:rPr lang="en-GB" sz="2000"/>
              <a:t>Human order	– human beings</a:t>
            </a:r>
          </a:p>
          <a:p>
            <a:pPr>
              <a:buFont typeface="Symbol" pitchFamily="18" charset="2"/>
              <a:buNone/>
              <a:defRPr/>
            </a:pPr>
            <a:r>
              <a:rPr lang="en-GB" sz="2000"/>
              <a:t> </a:t>
            </a:r>
            <a:endParaRPr lang="en-GB" sz="900"/>
          </a:p>
          <a:p>
            <a:pPr>
              <a:buFont typeface="Symbol" pitchFamily="18" charset="2"/>
              <a:buNone/>
              <a:defRPr/>
            </a:pPr>
            <a:r>
              <a:rPr lang="en-GB" sz="2000"/>
              <a:t>There is a relationship of mutual fulfilment (harmony) amongst these 4 orders. The first 3 orders are mutually fulfilling for each other. They are fulfilling for human being also. </a:t>
            </a:r>
            <a:r>
              <a:rPr lang="en-GB" sz="2000">
                <a:latin typeface="Arial" charset="0"/>
                <a:cs typeface="Arial" charset="0"/>
              </a:rPr>
              <a:t>It is naturally acceptable to human beings </a:t>
            </a:r>
            <a:r>
              <a:rPr lang="en-GB" sz="2000"/>
              <a:t>to be fulfilling for all the orders</a:t>
            </a:r>
          </a:p>
          <a:p>
            <a:pPr>
              <a:buFont typeface="Symbol" pitchFamily="18" charset="2"/>
              <a:buNone/>
              <a:defRPr/>
            </a:pPr>
            <a:endParaRPr lang="en-GB" sz="900"/>
          </a:p>
          <a:p>
            <a:pPr>
              <a:buFont typeface="Symbol" pitchFamily="18" charset="2"/>
              <a:buNone/>
              <a:defRPr/>
            </a:pPr>
            <a:r>
              <a:rPr sz="2000">
                <a:latin typeface="Arial" charset="0"/>
              </a:rPr>
              <a:t>The role of human being is to realize this mutual fulfilment –  For this, </a:t>
            </a:r>
            <a:r>
              <a:rPr lang="en-GB" sz="2000"/>
              <a:t>all that human beings need to do is:</a:t>
            </a:r>
          </a:p>
          <a:p>
            <a:pPr marL="685800" lvl="1" indent="-457200">
              <a:buFont typeface="Wingdings" pitchFamily="2" charset="2"/>
              <a:buAutoNum type="arabicPeriod"/>
              <a:defRPr/>
            </a:pPr>
            <a:r>
              <a:rPr lang="en-GB"/>
              <a:t>To understand that mutual fulfilment (harmony) is inherent in nature – we do not have to create it</a:t>
            </a:r>
          </a:p>
          <a:p>
            <a:pPr marL="685800" lvl="1" indent="-457200">
              <a:buFont typeface="Wingdings" pitchFamily="2" charset="2"/>
              <a:buAutoNum type="arabicPeriod"/>
              <a:defRPr/>
            </a:pPr>
            <a:r>
              <a:rPr lang="en-GB"/>
              <a:t>To live accordingly – then the mutual fulfilment amongst the 4 orders will be realised</a:t>
            </a:r>
          </a:p>
          <a:p>
            <a:pPr marL="457200" indent="-457200">
              <a:buFont typeface="Symbol" pitchFamily="18" charset="2"/>
              <a:buNone/>
              <a:defRPr/>
            </a:pPr>
            <a:endParaRPr lang="en-GB" sz="900"/>
          </a:p>
          <a:p>
            <a:pPr marL="457200" indent="-457200">
              <a:buFont typeface="Symbol" pitchFamily="18" charset="2"/>
              <a:buNone/>
              <a:defRPr/>
            </a:pPr>
            <a:r>
              <a:rPr lang="en-GB" sz="2000"/>
              <a:t>and there is provision in nature for living with mutual fulfilment (harmony)</a:t>
            </a:r>
          </a:p>
        </p:txBody>
      </p:sp>
      <p:grpSp>
        <p:nvGrpSpPr>
          <p:cNvPr id="35844" name="Group 5">
            <a:extLst>
              <a:ext uri="{FF2B5EF4-FFF2-40B4-BE49-F238E27FC236}">
                <a16:creationId xmlns:a16="http://schemas.microsoft.com/office/drawing/2014/main" id="{62CC6E48-033D-4DD5-B3F7-38558A993623}"/>
              </a:ext>
            </a:extLst>
          </p:cNvPr>
          <p:cNvGrpSpPr>
            <a:grpSpLocks/>
          </p:cNvGrpSpPr>
          <p:nvPr/>
        </p:nvGrpSpPr>
        <p:grpSpPr bwMode="auto">
          <a:xfrm>
            <a:off x="6553200" y="685800"/>
            <a:ext cx="3632200" cy="1554163"/>
            <a:chOff x="5029200" y="685800"/>
            <a:chExt cx="3632790" cy="1553528"/>
          </a:xfrm>
        </p:grpSpPr>
        <p:sp>
          <p:nvSpPr>
            <p:cNvPr id="4" name="Right Brace 3">
              <a:extLst>
                <a:ext uri="{FF2B5EF4-FFF2-40B4-BE49-F238E27FC236}">
                  <a16:creationId xmlns:a16="http://schemas.microsoft.com/office/drawing/2014/main" id="{F9663F72-6A1B-492F-A66B-0D270464E8F5}"/>
                </a:ext>
              </a:extLst>
            </p:cNvPr>
            <p:cNvSpPr/>
            <p:nvPr/>
          </p:nvSpPr>
          <p:spPr>
            <a:xfrm>
              <a:off x="5029200" y="685800"/>
              <a:ext cx="228637" cy="137104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dirty="0">
                <a:solidFill>
                  <a:prstClr val="black"/>
                </a:solidFill>
              </a:endParaRPr>
            </a:p>
          </p:txBody>
        </p:sp>
        <p:sp>
          <p:nvSpPr>
            <p:cNvPr id="35846" name="TextBox 4">
              <a:extLst>
                <a:ext uri="{FF2B5EF4-FFF2-40B4-BE49-F238E27FC236}">
                  <a16:creationId xmlns:a16="http://schemas.microsoft.com/office/drawing/2014/main" id="{7871D293-A8AF-4824-B0E5-F73FE3F37710}"/>
                </a:ext>
              </a:extLst>
            </p:cNvPr>
            <p:cNvSpPr txBox="1">
              <a:spLocks noChangeArrowheads="1"/>
            </p:cNvSpPr>
            <p:nvPr/>
          </p:nvSpPr>
          <p:spPr bwMode="auto">
            <a:xfrm>
              <a:off x="5257800" y="762000"/>
              <a:ext cx="340419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Nature = Collection of Units</a:t>
              </a:r>
            </a:p>
            <a:p>
              <a:pPr eaLnBrk="1" hangingPunct="1"/>
              <a:r>
                <a:rPr lang="en-US" altLang="en-US">
                  <a:solidFill>
                    <a:srgbClr val="000000"/>
                  </a:solidFill>
                </a:rPr>
                <a:t>            = 4 Orders</a:t>
              </a:r>
            </a:p>
            <a:p>
              <a:pPr eaLnBrk="1" hangingPunct="1"/>
              <a:endParaRPr lang="en-GB" altLang="en-US">
                <a:solidFill>
                  <a:srgbClr val="000000"/>
                </a:solidFill>
              </a:endParaRPr>
            </a:p>
            <a:p>
              <a:pPr eaLnBrk="1" hangingPunct="1"/>
              <a:r>
                <a:rPr lang="en-GB" altLang="en-US">
                  <a:solidFill>
                    <a:srgbClr val="000000"/>
                  </a:solidFill>
                </a:rPr>
                <a:t>Relationship of mutual fulfilment (harmony) </a:t>
              </a:r>
            </a:p>
          </p:txBody>
        </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ubtitle 4">
            <a:extLst>
              <a:ext uri="{FF2B5EF4-FFF2-40B4-BE49-F238E27FC236}">
                <a16:creationId xmlns:a16="http://schemas.microsoft.com/office/drawing/2014/main" id="{171695FB-4450-40A5-A6A7-7D4EEF96E9F3}"/>
              </a:ext>
            </a:extLst>
          </p:cNvPr>
          <p:cNvSpPr>
            <a:spLocks noGrp="1" noChangeArrowheads="1"/>
          </p:cNvSpPr>
          <p:nvPr>
            <p:ph type="subTitle" idx="1"/>
          </p:nvPr>
        </p:nvSpPr>
        <p:spPr>
          <a:xfrm>
            <a:off x="1709738" y="3900488"/>
            <a:ext cx="7840662" cy="646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cs typeface="Calibri" panose="020F0502020204030204" pitchFamily="34" charset="0"/>
              </a:rPr>
              <a:t>Interconnectedness, self-regulation and Mutual Fulfilment among the Four Orders of Nature</a:t>
            </a:r>
            <a:endParaRPr lang="en-IN" altLang="en-US">
              <a:latin typeface="Arial" panose="020B0604020202020204" pitchFamily="34" charset="0"/>
              <a:ea typeface="Calibri" panose="020F0502020204030204" pitchFamily="34" charset="0"/>
              <a:cs typeface="Mangal" panose="00000400000000000000" pitchFamily="2"/>
            </a:endParaRPr>
          </a:p>
        </p:txBody>
      </p:sp>
      <p:sp>
        <p:nvSpPr>
          <p:cNvPr id="36867" name="Title 3">
            <a:extLst>
              <a:ext uri="{FF2B5EF4-FFF2-40B4-BE49-F238E27FC236}">
                <a16:creationId xmlns:a16="http://schemas.microsoft.com/office/drawing/2014/main" id="{CAE5AA6D-34DA-4563-AB6A-9ADCDED47B2F}"/>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FAQs for Lecture 20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a:extLst>
              <a:ext uri="{FF2B5EF4-FFF2-40B4-BE49-F238E27FC236}">
                <a16:creationId xmlns:a16="http://schemas.microsoft.com/office/drawing/2014/main" id="{06A76873-DE49-48B9-A279-E2376D519057}"/>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How do we know whether a Self is associated with a unit or not?</a:t>
            </a:r>
          </a:p>
          <a:p>
            <a:endParaRPr lang="en-US" altLang="en-US"/>
          </a:p>
        </p:txBody>
      </p:sp>
      <p:sp>
        <p:nvSpPr>
          <p:cNvPr id="37891" name="Content Placeholder 2">
            <a:extLst>
              <a:ext uri="{FF2B5EF4-FFF2-40B4-BE49-F238E27FC236}">
                <a16:creationId xmlns:a16="http://schemas.microsoft.com/office/drawing/2014/main" id="{8947A35A-8B6F-47CE-AEC1-2EA9914D058B}"/>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37892" name="Title 3">
            <a:extLst>
              <a:ext uri="{FF2B5EF4-FFF2-40B4-BE49-F238E27FC236}">
                <a16:creationId xmlns:a16="http://schemas.microsoft.com/office/drawing/2014/main" id="{FA27030E-871E-4F02-856C-AEF210F9BD91}"/>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Classification					Response</a:t>
            </a:r>
            <a:endParaRPr lang="en-IN" altLang="en-US"/>
          </a:p>
        </p:txBody>
      </p:sp>
      <p:cxnSp>
        <p:nvCxnSpPr>
          <p:cNvPr id="5" name="Straight Connector 4">
            <a:extLst>
              <a:ext uri="{FF2B5EF4-FFF2-40B4-BE49-F238E27FC236}">
                <a16:creationId xmlns:a16="http://schemas.microsoft.com/office/drawing/2014/main" id="{706879C5-5799-4E08-B875-2E4F8D7D0550}"/>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480165F7-6106-4883-9A66-CF8BF7E2657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Nature = Collection of Units = 4 Orders</a:t>
            </a:r>
          </a:p>
        </p:txBody>
      </p:sp>
      <p:grpSp>
        <p:nvGrpSpPr>
          <p:cNvPr id="38915" name="Group 1">
            <a:extLst>
              <a:ext uri="{FF2B5EF4-FFF2-40B4-BE49-F238E27FC236}">
                <a16:creationId xmlns:a16="http://schemas.microsoft.com/office/drawing/2014/main" id="{27DCAF62-ACFC-4F12-B94A-F39AF9789259}"/>
              </a:ext>
            </a:extLst>
          </p:cNvPr>
          <p:cNvGrpSpPr>
            <a:grpSpLocks noChangeAspect="1"/>
          </p:cNvGrpSpPr>
          <p:nvPr/>
        </p:nvGrpSpPr>
        <p:grpSpPr bwMode="auto">
          <a:xfrm>
            <a:off x="2514600" y="2308225"/>
            <a:ext cx="7429500" cy="4397375"/>
            <a:chOff x="1800" y="7607"/>
            <a:chExt cx="8820" cy="5220"/>
          </a:xfrm>
        </p:grpSpPr>
        <p:sp>
          <p:nvSpPr>
            <p:cNvPr id="38924" name="AutoShape 21">
              <a:extLst>
                <a:ext uri="{FF2B5EF4-FFF2-40B4-BE49-F238E27FC236}">
                  <a16:creationId xmlns:a16="http://schemas.microsoft.com/office/drawing/2014/main" id="{C764E40D-DF95-4B66-8AB8-32AB6316C3CD}"/>
                </a:ext>
              </a:extLst>
            </p:cNvPr>
            <p:cNvSpPr>
              <a:spLocks noChangeAspect="1" noChangeArrowheads="1" noTextEdit="1"/>
            </p:cNvSpPr>
            <p:nvPr/>
          </p:nvSpPr>
          <p:spPr bwMode="auto">
            <a:xfrm>
              <a:off x="1800" y="7607"/>
              <a:ext cx="8820" cy="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38925" name="Oval 20">
              <a:extLst>
                <a:ext uri="{FF2B5EF4-FFF2-40B4-BE49-F238E27FC236}">
                  <a16:creationId xmlns:a16="http://schemas.microsoft.com/office/drawing/2014/main" id="{BFFD4F72-5B18-45A5-8840-0C8851172155}"/>
                </a:ext>
              </a:extLst>
            </p:cNvPr>
            <p:cNvSpPr>
              <a:spLocks noChangeArrowheads="1"/>
            </p:cNvSpPr>
            <p:nvPr/>
          </p:nvSpPr>
          <p:spPr bwMode="auto">
            <a:xfrm>
              <a:off x="7380" y="9308"/>
              <a:ext cx="2700" cy="1659"/>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ea typeface="Times New Roman" panose="02020603050405020304" pitchFamily="18" charset="0"/>
                  <a:cs typeface="Arial" panose="020B0604020202020204" pitchFamily="34" charset="0"/>
                </a:rPr>
                <a:t>Animal Order</a:t>
              </a:r>
              <a:endParaRPr lang="en-US" altLang="en-US">
                <a:ea typeface="Times New Roman" panose="02020603050405020304" pitchFamily="18" charset="0"/>
                <a:cs typeface="Arial" panose="020B0604020202020204" pitchFamily="34" charset="0"/>
              </a:endParaRPr>
            </a:p>
            <a:p>
              <a:pPr algn="ctr"/>
              <a:r>
                <a:rPr lang="en-US" altLang="en-US" sz="1400">
                  <a:ea typeface="Times New Roman" panose="02020603050405020304" pitchFamily="18" charset="0"/>
                  <a:cs typeface="Arial" panose="020B0604020202020204" pitchFamily="34" charset="0"/>
                </a:rPr>
                <a:t>Animals, Birds</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tho voLFkk</a:t>
              </a:r>
              <a:endParaRPr lang="en-US" altLang="en-US">
                <a:ea typeface="Times New Roman" panose="02020603050405020304" pitchFamily="18" charset="0"/>
                <a:cs typeface="Arial" panose="020B0604020202020204" pitchFamily="34" charset="0"/>
              </a:endParaRPr>
            </a:p>
            <a:p>
              <a:pPr algn="ct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i”kq+] i{kh</a:t>
              </a:r>
            </a:p>
          </p:txBody>
        </p:sp>
        <p:sp>
          <p:nvSpPr>
            <p:cNvPr id="38926" name="Oval 19">
              <a:extLst>
                <a:ext uri="{FF2B5EF4-FFF2-40B4-BE49-F238E27FC236}">
                  <a16:creationId xmlns:a16="http://schemas.microsoft.com/office/drawing/2014/main" id="{B159F467-CB96-45A1-A22B-6E2B2E13E3F9}"/>
                </a:ext>
              </a:extLst>
            </p:cNvPr>
            <p:cNvSpPr>
              <a:spLocks noChangeArrowheads="1"/>
            </p:cNvSpPr>
            <p:nvPr/>
          </p:nvSpPr>
          <p:spPr bwMode="auto">
            <a:xfrm>
              <a:off x="2160" y="9299"/>
              <a:ext cx="2700" cy="1659"/>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en-US" sz="1600" b="1">
                  <a:ea typeface="Times New Roman" panose="02020603050405020304" pitchFamily="18" charset="0"/>
                  <a:cs typeface="Arial" panose="020B0604020202020204" pitchFamily="34" charset="0"/>
                </a:rPr>
                <a:t>Physical Order</a:t>
              </a:r>
              <a:endParaRPr lang="en-US" altLang="en-US">
                <a:ea typeface="Times New Roman" panose="02020603050405020304" pitchFamily="18" charset="0"/>
                <a:cs typeface="Arial" panose="020B0604020202020204" pitchFamily="34" charset="0"/>
              </a:endParaRPr>
            </a:p>
            <a:p>
              <a:pPr algn="ctr"/>
              <a:r>
                <a:rPr lang="it-IT" altLang="en-US" sz="1400">
                  <a:ea typeface="Times New Roman" panose="02020603050405020304" pitchFamily="18" charset="0"/>
                  <a:cs typeface="Arial" panose="020B0604020202020204" pitchFamily="34" charset="0"/>
                </a:rPr>
                <a:t>Soil, Metal</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inkFkZ voLFkk</a:t>
              </a:r>
              <a:endParaRPr lang="en-US" altLang="en-US">
                <a:ea typeface="Times New Roman" panose="02020603050405020304" pitchFamily="18" charset="0"/>
                <a:cs typeface="Arial" panose="020B0604020202020204" pitchFamily="34" charset="0"/>
              </a:endParaRPr>
            </a:p>
            <a:p>
              <a:pPr algn="ct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feV~Vh] /kkrq</a:t>
              </a:r>
              <a:endParaRPr lang="en-US" altLang="en-US" sz="2400">
                <a:ea typeface="Times New Roman" panose="02020603050405020304" pitchFamily="18" charset="0"/>
                <a:cs typeface="Arial" panose="020B0604020202020204" pitchFamily="34" charset="0"/>
              </a:endParaRPr>
            </a:p>
          </p:txBody>
        </p:sp>
        <p:sp>
          <p:nvSpPr>
            <p:cNvPr id="38927" name="Oval 18">
              <a:extLst>
                <a:ext uri="{FF2B5EF4-FFF2-40B4-BE49-F238E27FC236}">
                  <a16:creationId xmlns:a16="http://schemas.microsoft.com/office/drawing/2014/main" id="{05D2B6FC-5EB8-4C33-877A-D481EBE19BA7}"/>
                </a:ext>
              </a:extLst>
            </p:cNvPr>
            <p:cNvSpPr>
              <a:spLocks noChangeArrowheads="1"/>
            </p:cNvSpPr>
            <p:nvPr/>
          </p:nvSpPr>
          <p:spPr bwMode="auto">
            <a:xfrm>
              <a:off x="4680" y="7607"/>
              <a:ext cx="2700" cy="1701"/>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ea typeface="Times New Roman" panose="02020603050405020304" pitchFamily="18" charset="0"/>
                  <a:cs typeface="Arial" panose="020B0604020202020204" pitchFamily="34" charset="0"/>
                </a:rPr>
                <a:t>Bio Order</a:t>
              </a:r>
              <a:endParaRPr lang="en-US" altLang="en-US">
                <a:ea typeface="Times New Roman" panose="02020603050405020304" pitchFamily="18" charset="0"/>
                <a:cs typeface="Arial" panose="020B0604020202020204" pitchFamily="34" charset="0"/>
              </a:endParaRPr>
            </a:p>
            <a:p>
              <a:pPr algn="ctr"/>
              <a:r>
                <a:rPr lang="en-US" altLang="en-US" sz="1400">
                  <a:ea typeface="Times New Roman" panose="02020603050405020304" pitchFamily="18" charset="0"/>
                  <a:cs typeface="Arial" panose="020B0604020202020204" pitchFamily="34" charset="0"/>
                </a:rPr>
                <a:t>Plants, Trees</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izk.k voLFkk</a:t>
              </a:r>
              <a:endParaRPr lang="en-US" altLang="en-US">
                <a:ea typeface="Times New Roman" panose="02020603050405020304" pitchFamily="18" charset="0"/>
                <a:cs typeface="Arial" panose="020B0604020202020204" pitchFamily="34" charset="0"/>
              </a:endParaRPr>
            </a:p>
            <a:p>
              <a:pPr algn="ct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isM+] ikS/ks</a:t>
              </a:r>
              <a:endParaRPr lang="en-US" altLang="en-US" sz="2400">
                <a:ea typeface="Times New Roman" panose="02020603050405020304" pitchFamily="18" charset="0"/>
                <a:cs typeface="Arial" panose="020B0604020202020204" pitchFamily="34" charset="0"/>
              </a:endParaRPr>
            </a:p>
          </p:txBody>
        </p:sp>
        <p:sp>
          <p:nvSpPr>
            <p:cNvPr id="38928" name="Oval 17">
              <a:extLst>
                <a:ext uri="{FF2B5EF4-FFF2-40B4-BE49-F238E27FC236}">
                  <a16:creationId xmlns:a16="http://schemas.microsoft.com/office/drawing/2014/main" id="{A69178BE-2157-419B-8CFC-A1C03A45C5EB}"/>
                </a:ext>
              </a:extLst>
            </p:cNvPr>
            <p:cNvSpPr>
              <a:spLocks noChangeArrowheads="1"/>
            </p:cNvSpPr>
            <p:nvPr/>
          </p:nvSpPr>
          <p:spPr bwMode="auto">
            <a:xfrm>
              <a:off x="4860" y="10967"/>
              <a:ext cx="2700" cy="1634"/>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ea typeface="Times New Roman" panose="02020603050405020304" pitchFamily="18" charset="0"/>
                  <a:cs typeface="Arial" panose="020B0604020202020204" pitchFamily="34" charset="0"/>
                </a:rPr>
                <a:t>Human Order</a:t>
              </a:r>
              <a:endParaRPr lang="en-US" altLang="en-US">
                <a:ea typeface="Times New Roman" panose="02020603050405020304" pitchFamily="18" charset="0"/>
                <a:cs typeface="Arial" panose="020B0604020202020204" pitchFamily="34" charset="0"/>
              </a:endParaRPr>
            </a:p>
            <a:p>
              <a:pPr algn="ctr"/>
              <a:r>
                <a:rPr lang="en-US" altLang="en-US" sz="1400">
                  <a:ea typeface="Times New Roman" panose="02020603050405020304" pitchFamily="18" charset="0"/>
                  <a:cs typeface="Arial" panose="020B0604020202020204" pitchFamily="34" charset="0"/>
                </a:rPr>
                <a:t>Human Being</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Kku voLFkk</a:t>
              </a:r>
              <a:endParaRPr lang="en-US" altLang="en-US">
                <a:ea typeface="Times New Roman" panose="02020603050405020304" pitchFamily="18" charset="0"/>
                <a:cs typeface="Arial" panose="020B0604020202020204" pitchFamily="34" charset="0"/>
              </a:endParaRPr>
            </a:p>
            <a:p>
              <a:pPr algn="ctr"/>
              <a:r>
                <a:rPr lang="fr-FR" altLang="en-US" sz="1600" b="1">
                  <a:solidFill>
                    <a:srgbClr val="002060"/>
                  </a:solidFill>
                  <a:latin typeface="Kruti Dev 010" pitchFamily="2" charset="0"/>
                  <a:ea typeface="Times New Roman" panose="02020603050405020304" pitchFamily="18" charset="0"/>
                  <a:cs typeface="Arial" panose="020B0604020202020204" pitchFamily="34" charset="0"/>
                </a:rPr>
                <a:t>euq’;</a:t>
              </a:r>
            </a:p>
          </p:txBody>
        </p:sp>
      </p:grpSp>
      <p:sp>
        <p:nvSpPr>
          <p:cNvPr id="38916" name="TextBox 8">
            <a:extLst>
              <a:ext uri="{FF2B5EF4-FFF2-40B4-BE49-F238E27FC236}">
                <a16:creationId xmlns:a16="http://schemas.microsoft.com/office/drawing/2014/main" id="{E67B5F80-DE70-412B-9E17-494EE4813D2A}"/>
              </a:ext>
            </a:extLst>
          </p:cNvPr>
          <p:cNvSpPr txBox="1">
            <a:spLocks noChangeArrowheads="1"/>
          </p:cNvSpPr>
          <p:nvPr/>
        </p:nvSpPr>
        <p:spPr bwMode="auto">
          <a:xfrm>
            <a:off x="2824163" y="3419475"/>
            <a:ext cx="242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Recognizing, Fulfilling</a:t>
            </a:r>
          </a:p>
        </p:txBody>
      </p:sp>
      <p:sp>
        <p:nvSpPr>
          <p:cNvPr id="38917" name="TextBox 9">
            <a:extLst>
              <a:ext uri="{FF2B5EF4-FFF2-40B4-BE49-F238E27FC236}">
                <a16:creationId xmlns:a16="http://schemas.microsoft.com/office/drawing/2014/main" id="{5F4577A4-DCD5-4153-81CA-F505AEC0D951}"/>
              </a:ext>
            </a:extLst>
          </p:cNvPr>
          <p:cNvSpPr txBox="1">
            <a:spLocks noChangeArrowheads="1"/>
          </p:cNvSpPr>
          <p:nvPr/>
        </p:nvSpPr>
        <p:spPr bwMode="auto">
          <a:xfrm>
            <a:off x="4876800" y="1992313"/>
            <a:ext cx="2428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Recognizing, Fulfilling</a:t>
            </a:r>
          </a:p>
        </p:txBody>
      </p:sp>
      <p:sp>
        <p:nvSpPr>
          <p:cNvPr id="38918" name="TextBox 10">
            <a:extLst>
              <a:ext uri="{FF2B5EF4-FFF2-40B4-BE49-F238E27FC236}">
                <a16:creationId xmlns:a16="http://schemas.microsoft.com/office/drawing/2014/main" id="{EAA32D9E-B644-4CF5-A29D-079F2FDEA53E}"/>
              </a:ext>
            </a:extLst>
          </p:cNvPr>
          <p:cNvSpPr txBox="1">
            <a:spLocks noChangeArrowheads="1"/>
          </p:cNvSpPr>
          <p:nvPr/>
        </p:nvSpPr>
        <p:spPr bwMode="auto">
          <a:xfrm>
            <a:off x="7127875" y="3124200"/>
            <a:ext cx="2427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Assuming, </a:t>
            </a:r>
          </a:p>
          <a:p>
            <a:pPr algn="ctr" eaLnBrk="1" hangingPunct="1"/>
            <a:r>
              <a:rPr lang="en-US" altLang="en-US"/>
              <a:t>Recognizing, Fulfilling</a:t>
            </a:r>
          </a:p>
        </p:txBody>
      </p:sp>
      <p:sp>
        <p:nvSpPr>
          <p:cNvPr id="38919" name="TextBox 11">
            <a:extLst>
              <a:ext uri="{FF2B5EF4-FFF2-40B4-BE49-F238E27FC236}">
                <a16:creationId xmlns:a16="http://schemas.microsoft.com/office/drawing/2014/main" id="{C8B635A3-4EC8-4B42-80AD-77A38C5872B6}"/>
              </a:ext>
            </a:extLst>
          </p:cNvPr>
          <p:cNvSpPr txBox="1">
            <a:spLocks noChangeArrowheads="1"/>
          </p:cNvSpPr>
          <p:nvPr/>
        </p:nvSpPr>
        <p:spPr bwMode="auto">
          <a:xfrm>
            <a:off x="7162800" y="5505450"/>
            <a:ext cx="3621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Assuming, </a:t>
            </a:r>
          </a:p>
          <a:p>
            <a:pPr algn="ctr" eaLnBrk="1" hangingPunct="1"/>
            <a:r>
              <a:rPr lang="en-US" altLang="en-US"/>
              <a:t>Recognizing, Fulfilling</a:t>
            </a:r>
          </a:p>
          <a:p>
            <a:pPr algn="ctr" eaLnBrk="1" hangingPunct="1"/>
            <a:r>
              <a:rPr lang="en-US" altLang="en-US">
                <a:solidFill>
                  <a:srgbClr val="FF0000"/>
                </a:solidFill>
              </a:rPr>
              <a:t>Potential for Knowing, Assuming, </a:t>
            </a:r>
          </a:p>
          <a:p>
            <a:pPr algn="ctr" eaLnBrk="1" hangingPunct="1"/>
            <a:r>
              <a:rPr lang="en-US" altLang="en-US">
                <a:solidFill>
                  <a:srgbClr val="FF0000"/>
                </a:solidFill>
              </a:rPr>
              <a:t>Recognizing, Fulfilling</a:t>
            </a:r>
          </a:p>
        </p:txBody>
      </p:sp>
      <p:sp>
        <p:nvSpPr>
          <p:cNvPr id="38920" name="TextBox 12">
            <a:extLst>
              <a:ext uri="{FF2B5EF4-FFF2-40B4-BE49-F238E27FC236}">
                <a16:creationId xmlns:a16="http://schemas.microsoft.com/office/drawing/2014/main" id="{048D645D-9007-4099-BE6A-0A599BA66323}"/>
              </a:ext>
            </a:extLst>
          </p:cNvPr>
          <p:cNvSpPr txBox="1">
            <a:spLocks noChangeArrowheads="1"/>
          </p:cNvSpPr>
          <p:nvPr/>
        </p:nvSpPr>
        <p:spPr bwMode="auto">
          <a:xfrm>
            <a:off x="9312275" y="3810000"/>
            <a:ext cx="1127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Self (I) + </a:t>
            </a:r>
          </a:p>
          <a:p>
            <a:pPr algn="ctr" eaLnBrk="1" hangingPunct="1"/>
            <a:r>
              <a:rPr lang="en-US" altLang="en-US"/>
              <a:t>Body</a:t>
            </a:r>
          </a:p>
        </p:txBody>
      </p:sp>
      <p:sp>
        <p:nvSpPr>
          <p:cNvPr id="38921" name="TextBox 13">
            <a:extLst>
              <a:ext uri="{FF2B5EF4-FFF2-40B4-BE49-F238E27FC236}">
                <a16:creationId xmlns:a16="http://schemas.microsoft.com/office/drawing/2014/main" id="{0CBC6921-41F6-4D0B-AE61-5C2C6567D073}"/>
              </a:ext>
            </a:extLst>
          </p:cNvPr>
          <p:cNvSpPr txBox="1">
            <a:spLocks noChangeArrowheads="1"/>
          </p:cNvSpPr>
          <p:nvPr/>
        </p:nvSpPr>
        <p:spPr bwMode="auto">
          <a:xfrm>
            <a:off x="3581400" y="6096000"/>
            <a:ext cx="1652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Self (I) + Body</a:t>
            </a:r>
          </a:p>
        </p:txBody>
      </p:sp>
      <p:sp>
        <p:nvSpPr>
          <p:cNvPr id="38922" name="TextBox 14">
            <a:extLst>
              <a:ext uri="{FF2B5EF4-FFF2-40B4-BE49-F238E27FC236}">
                <a16:creationId xmlns:a16="http://schemas.microsoft.com/office/drawing/2014/main" id="{E1EB41C3-CC87-440A-95EC-ADFB6BD3D2FF}"/>
              </a:ext>
            </a:extLst>
          </p:cNvPr>
          <p:cNvSpPr txBox="1">
            <a:spLocks noChangeArrowheads="1"/>
          </p:cNvSpPr>
          <p:nvPr/>
        </p:nvSpPr>
        <p:spPr bwMode="auto">
          <a:xfrm>
            <a:off x="0" y="496888"/>
            <a:ext cx="3048000"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The presence of Self (I) is </a:t>
            </a:r>
          </a:p>
          <a:p>
            <a:pPr eaLnBrk="1" hangingPunct="1"/>
            <a:r>
              <a:rPr lang="en-US" altLang="en-US">
                <a:solidFill>
                  <a:srgbClr val="FF0000"/>
                </a:solidFill>
              </a:rPr>
              <a:t>indicated by </a:t>
            </a:r>
            <a:br>
              <a:rPr lang="en-US" altLang="en-US">
                <a:solidFill>
                  <a:srgbClr val="FF0000"/>
                </a:solidFill>
              </a:rPr>
            </a:br>
            <a:br>
              <a:rPr lang="en-US" altLang="en-US">
                <a:solidFill>
                  <a:srgbClr val="FF0000"/>
                </a:solidFill>
              </a:rPr>
            </a:br>
            <a:r>
              <a:rPr lang="en-US" altLang="en-US">
                <a:solidFill>
                  <a:srgbClr val="FF0000"/>
                </a:solidFill>
              </a:rPr>
              <a:t>1. the presence</a:t>
            </a:r>
          </a:p>
          <a:p>
            <a:pPr eaLnBrk="1" hangingPunct="1"/>
            <a:r>
              <a:rPr lang="en-US" altLang="en-US">
                <a:solidFill>
                  <a:srgbClr val="FF0000"/>
                </a:solidFill>
              </a:rPr>
              <a:t>of the activity of Assuming</a:t>
            </a:r>
          </a:p>
          <a:p>
            <a:pPr eaLnBrk="1" hangingPunct="1"/>
            <a:endParaRPr lang="en-US" altLang="en-US">
              <a:solidFill>
                <a:srgbClr val="FF0000"/>
              </a:solidFill>
            </a:endParaRPr>
          </a:p>
          <a:p>
            <a:pPr eaLnBrk="1" hangingPunct="1"/>
            <a:r>
              <a:rPr lang="en-US" altLang="en-US">
                <a:solidFill>
                  <a:srgbClr val="FF0000"/>
                </a:solidFill>
              </a:rPr>
              <a:t>2. Developed part of the Body that can communicate with the Self – Brain</a:t>
            </a:r>
            <a:br>
              <a:rPr lang="en-US" altLang="en-US">
                <a:solidFill>
                  <a:srgbClr val="FF0000"/>
                </a:solidFill>
              </a:rPr>
            </a:br>
            <a:br>
              <a:rPr lang="en-US" altLang="en-US">
                <a:solidFill>
                  <a:srgbClr val="FF0000"/>
                </a:solidFill>
              </a:rPr>
            </a:br>
            <a:r>
              <a:rPr lang="en-US" altLang="en-US">
                <a:solidFill>
                  <a:srgbClr val="FF0000"/>
                </a:solidFill>
              </a:rPr>
              <a:t>3. Can take signals from HB</a:t>
            </a:r>
          </a:p>
        </p:txBody>
      </p:sp>
      <p:sp>
        <p:nvSpPr>
          <p:cNvPr id="38923" name="Rectangle 15">
            <a:extLst>
              <a:ext uri="{FF2B5EF4-FFF2-40B4-BE49-F238E27FC236}">
                <a16:creationId xmlns:a16="http://schemas.microsoft.com/office/drawing/2014/main" id="{5FA66B9C-2D4B-4A20-943D-F7C605228C40}"/>
              </a:ext>
            </a:extLst>
          </p:cNvPr>
          <p:cNvSpPr>
            <a:spLocks noChangeArrowheads="1"/>
          </p:cNvSpPr>
          <p:nvPr/>
        </p:nvSpPr>
        <p:spPr bwMode="auto">
          <a:xfrm>
            <a:off x="5181600" y="533400"/>
            <a:ext cx="5486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To understand the other  three orders, right understanding of the Human Order is required,</a:t>
            </a:r>
          </a:p>
          <a:p>
            <a:pPr eaLnBrk="1" hangingPunct="1"/>
            <a:r>
              <a:rPr lang="en-US" altLang="en-US">
                <a:solidFill>
                  <a:srgbClr val="FF0000"/>
                </a:solidFill>
              </a:rPr>
              <a:t>otherwise over-evaluation, under-evaluation or otherwise-evaluation of the other orders keeps taking place.</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a:extLst>
              <a:ext uri="{FF2B5EF4-FFF2-40B4-BE49-F238E27FC236}">
                <a16:creationId xmlns:a16="http://schemas.microsoft.com/office/drawing/2014/main" id="{6F1175ED-5472-4BA2-A496-58007507A7D4}"/>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Why are the units in Nature divided into these 4 categories? What is the purpose of this classification?</a:t>
            </a:r>
          </a:p>
          <a:p>
            <a:endParaRPr lang="en-US" altLang="en-US"/>
          </a:p>
        </p:txBody>
      </p:sp>
      <p:sp>
        <p:nvSpPr>
          <p:cNvPr id="39939" name="Content Placeholder 2">
            <a:extLst>
              <a:ext uri="{FF2B5EF4-FFF2-40B4-BE49-F238E27FC236}">
                <a16:creationId xmlns:a16="http://schemas.microsoft.com/office/drawing/2014/main" id="{475C7114-AEFC-4212-81CD-C83D23E91FDE}"/>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There are countless units in the nature. </a:t>
            </a:r>
          </a:p>
          <a:p>
            <a:r>
              <a:rPr lang="en-IN" altLang="en-US"/>
              <a:t>To understand the nature, we need to classify into some countable categories. Here they have been classified into four categories.</a:t>
            </a:r>
          </a:p>
          <a:p>
            <a:r>
              <a:rPr lang="en-IN" altLang="en-US"/>
              <a:t>The classification into four orders is based on the common innateness, natural characteristics, activities and inheritance in each of the orders.</a:t>
            </a:r>
          </a:p>
        </p:txBody>
      </p:sp>
      <p:sp>
        <p:nvSpPr>
          <p:cNvPr id="39940" name="Title 3">
            <a:extLst>
              <a:ext uri="{FF2B5EF4-FFF2-40B4-BE49-F238E27FC236}">
                <a16:creationId xmlns:a16="http://schemas.microsoft.com/office/drawing/2014/main" id="{D193C4D7-533D-4F3B-816C-9DF85A6629C5}"/>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Classification					Response</a:t>
            </a:r>
            <a:endParaRPr lang="en-IN" altLang="en-US"/>
          </a:p>
        </p:txBody>
      </p:sp>
      <p:cxnSp>
        <p:nvCxnSpPr>
          <p:cNvPr id="5" name="Straight Connector 4">
            <a:extLst>
              <a:ext uri="{FF2B5EF4-FFF2-40B4-BE49-F238E27FC236}">
                <a16:creationId xmlns:a16="http://schemas.microsoft.com/office/drawing/2014/main" id="{753814EA-DF86-4EEF-AA26-B88261941E91}"/>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a:extLst>
              <a:ext uri="{FF2B5EF4-FFF2-40B4-BE49-F238E27FC236}">
                <a16:creationId xmlns:a16="http://schemas.microsoft.com/office/drawing/2014/main" id="{464F4DDD-E78B-41AA-92A4-3AD5A77E100A}"/>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For a given unit, how do I make out to which order it belongs to? E.g. fish, insects…</a:t>
            </a:r>
          </a:p>
          <a:p>
            <a:endParaRPr lang="en-US" altLang="en-US"/>
          </a:p>
        </p:txBody>
      </p:sp>
      <p:sp>
        <p:nvSpPr>
          <p:cNvPr id="40963" name="Content Placeholder 2">
            <a:extLst>
              <a:ext uri="{FF2B5EF4-FFF2-40B4-BE49-F238E27FC236}">
                <a16:creationId xmlns:a16="http://schemas.microsoft.com/office/drawing/2014/main" id="{E3D305BA-DFF8-4E98-9FAA-DD4C9C4F1BF8}"/>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We need to study the activities, innateness, natural characteristics of the unit.</a:t>
            </a:r>
          </a:p>
          <a:p>
            <a:r>
              <a:rPr lang="en-IN" altLang="en-US"/>
              <a:t>Broadly, </a:t>
            </a:r>
          </a:p>
        </p:txBody>
      </p:sp>
      <p:sp>
        <p:nvSpPr>
          <p:cNvPr id="40964" name="Title 3">
            <a:extLst>
              <a:ext uri="{FF2B5EF4-FFF2-40B4-BE49-F238E27FC236}">
                <a16:creationId xmlns:a16="http://schemas.microsoft.com/office/drawing/2014/main" id="{9E3568A7-C84E-442F-B177-9B2335364776}"/>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Classification					Response</a:t>
            </a:r>
            <a:endParaRPr lang="en-IN" altLang="en-US"/>
          </a:p>
        </p:txBody>
      </p:sp>
      <p:cxnSp>
        <p:nvCxnSpPr>
          <p:cNvPr id="5" name="Straight Connector 4">
            <a:extLst>
              <a:ext uri="{FF2B5EF4-FFF2-40B4-BE49-F238E27FC236}">
                <a16:creationId xmlns:a16="http://schemas.microsoft.com/office/drawing/2014/main" id="{F1592E99-A104-46DD-A1BA-1BA6C0DC69F5}"/>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0966" name="Picture 1">
            <a:extLst>
              <a:ext uri="{FF2B5EF4-FFF2-40B4-BE49-F238E27FC236}">
                <a16:creationId xmlns:a16="http://schemas.microsoft.com/office/drawing/2014/main" id="{42C4356D-4D23-4366-89DF-A4825174DE6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1775" y="1828800"/>
            <a:ext cx="1051401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a:extLst>
              <a:ext uri="{FF2B5EF4-FFF2-40B4-BE49-F238E27FC236}">
                <a16:creationId xmlns:a16="http://schemas.microsoft.com/office/drawing/2014/main" id="{7EE034DC-F444-4827-9DFF-2BAA6B26D4E6}"/>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It is said that every living as well as non-living thing has consciousness. Please comment</a:t>
            </a:r>
            <a:endParaRPr lang="en-IN" altLang="en-US"/>
          </a:p>
        </p:txBody>
      </p:sp>
      <p:sp>
        <p:nvSpPr>
          <p:cNvPr id="41987" name="Content Placeholder 2">
            <a:extLst>
              <a:ext uri="{FF2B5EF4-FFF2-40B4-BE49-F238E27FC236}">
                <a16:creationId xmlns:a16="http://schemas.microsoft.com/office/drawing/2014/main" id="{DFA8DFD3-0EA3-4958-83BB-B0B3F12ECB5D}"/>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We need to understand the word ‘living’ and ‘non-living’. We need to make out whether we are associating life to</a:t>
            </a:r>
          </a:p>
          <a:p>
            <a:pPr>
              <a:buFontTx/>
              <a:buChar char="-"/>
            </a:pPr>
            <a:r>
              <a:rPr lang="en-IN" altLang="en-US" sz="2000"/>
              <a:t>Recognizing and fulfilment, or</a:t>
            </a:r>
          </a:p>
          <a:p>
            <a:pPr>
              <a:buFontTx/>
              <a:buChar char="-"/>
            </a:pPr>
            <a:r>
              <a:rPr lang="en-IN" altLang="en-US" sz="2000"/>
              <a:t>Assuming, … or</a:t>
            </a:r>
          </a:p>
          <a:p>
            <a:pPr>
              <a:buFontTx/>
              <a:buChar char="-"/>
            </a:pPr>
            <a:r>
              <a:rPr lang="en-IN" altLang="en-US" sz="2000"/>
              <a:t>Knowing,.. </a:t>
            </a:r>
          </a:p>
          <a:p>
            <a:r>
              <a:rPr lang="en-IN" altLang="en-US" sz="2000"/>
              <a:t> Many a times, activity of recognizing and fulfilling with some sophistication like in plants is also termed as living. </a:t>
            </a:r>
          </a:p>
          <a:p>
            <a:r>
              <a:rPr lang="en-IN" altLang="en-US" sz="2000"/>
              <a:t>The presence of self is marked by the activity of assuming. Recognizing and fulfilment can take place in material units too. Self is consciousness. </a:t>
            </a:r>
          </a:p>
        </p:txBody>
      </p:sp>
      <p:sp>
        <p:nvSpPr>
          <p:cNvPr id="41988" name="Title 3">
            <a:extLst>
              <a:ext uri="{FF2B5EF4-FFF2-40B4-BE49-F238E27FC236}">
                <a16:creationId xmlns:a16="http://schemas.microsoft.com/office/drawing/2014/main" id="{131DB72D-9A7D-4433-85E9-FA5FF3701C7F}"/>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Classification					Response</a:t>
            </a:r>
            <a:endParaRPr lang="en-IN" altLang="en-US"/>
          </a:p>
        </p:txBody>
      </p:sp>
      <p:cxnSp>
        <p:nvCxnSpPr>
          <p:cNvPr id="5" name="Straight Connector 4">
            <a:extLst>
              <a:ext uri="{FF2B5EF4-FFF2-40B4-BE49-F238E27FC236}">
                <a16:creationId xmlns:a16="http://schemas.microsoft.com/office/drawing/2014/main" id="{0D359BA1-97E4-4CE6-8494-2AB0D9306CB7}"/>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a:extLst>
              <a:ext uri="{FF2B5EF4-FFF2-40B4-BE49-F238E27FC236}">
                <a16:creationId xmlns:a16="http://schemas.microsoft.com/office/drawing/2014/main" id="{293ACA02-243C-4391-8828-7C03FF7C1DFA}"/>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When there is natural calamity like an earthquake or landslide or huge storm, it creates so much destruction. How can we say that there is harmony in nature?</a:t>
            </a:r>
          </a:p>
          <a:p>
            <a:endParaRPr lang="en-US" altLang="en-US"/>
          </a:p>
        </p:txBody>
      </p:sp>
      <p:sp>
        <p:nvSpPr>
          <p:cNvPr id="43011" name="Content Placeholder 2">
            <a:extLst>
              <a:ext uri="{FF2B5EF4-FFF2-40B4-BE49-F238E27FC236}">
                <a16:creationId xmlns:a16="http://schemas.microsoft.com/office/drawing/2014/main" id="{D5C7B2F8-D057-4920-AFD6-960882F3251A}"/>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sz="2000"/>
              <a:t>In the nature, physio-chemical activities are taking place in the material units based on definite recognition and fulfilment. And every activity is participating in a larger order. </a:t>
            </a:r>
          </a:p>
          <a:p>
            <a:pPr marL="0" indent="0">
              <a:buFont typeface="Arial" panose="020B0604020202020204" pitchFamily="34" charset="0"/>
              <a:buNone/>
            </a:pPr>
            <a:r>
              <a:rPr lang="en-IN" altLang="en-US" sz="2000"/>
              <a:t>e.g. dying of human and animal bodies, dying of plants and trees, in the bio-order</a:t>
            </a:r>
          </a:p>
          <a:p>
            <a:pPr marL="0" indent="0">
              <a:buFont typeface="Arial" panose="020B0604020202020204" pitchFamily="34" charset="0"/>
              <a:buNone/>
            </a:pPr>
            <a:r>
              <a:rPr lang="en-IN" altLang="en-US" sz="2000"/>
              <a:t>Similarly, there are changes in the physical order like earthquake, landslide, storms, volcano eruption etc.</a:t>
            </a:r>
          </a:p>
          <a:p>
            <a:pPr marL="0" indent="0">
              <a:buFont typeface="Arial" panose="020B0604020202020204" pitchFamily="34" charset="0"/>
              <a:buNone/>
            </a:pPr>
            <a:r>
              <a:rPr lang="en-IN" altLang="en-US" sz="2000"/>
              <a:t>Looking at these activities, there may appear disharmony. But looking at the organization of the units in a holistic sense, there is harmony. </a:t>
            </a:r>
          </a:p>
          <a:p>
            <a:pPr marL="0" indent="0">
              <a:buFont typeface="Arial" panose="020B0604020202020204" pitchFamily="34" charset="0"/>
              <a:buNone/>
            </a:pPr>
            <a:endParaRPr lang="en-IN" altLang="en-US" sz="2000"/>
          </a:p>
          <a:p>
            <a:pPr marL="0" indent="0">
              <a:buFont typeface="Arial" panose="020B0604020202020204" pitchFamily="34" charset="0"/>
              <a:buNone/>
            </a:pPr>
            <a:r>
              <a:rPr lang="en-IN" altLang="en-US" sz="2000"/>
              <a:t>Another thing to understand is that whatever changes that take place in the rest of the nature are only physio-chemical. There is no unhappiness involved there. There is unhappiness only when the Self is in disharmony or participating in disharmony.</a:t>
            </a:r>
          </a:p>
        </p:txBody>
      </p:sp>
      <p:sp>
        <p:nvSpPr>
          <p:cNvPr id="43012" name="Title 3">
            <a:extLst>
              <a:ext uri="{FF2B5EF4-FFF2-40B4-BE49-F238E27FC236}">
                <a16:creationId xmlns:a16="http://schemas.microsoft.com/office/drawing/2014/main" id="{927FDBF2-81C3-464B-89B8-AB61C4C733B7}"/>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Harmony in the Nature		Response</a:t>
            </a:r>
            <a:endParaRPr lang="en-I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Content Placeholder 1">
            <a:extLst>
              <a:ext uri="{FF2B5EF4-FFF2-40B4-BE49-F238E27FC236}">
                <a16:creationId xmlns:a16="http://schemas.microsoft.com/office/drawing/2014/main" id="{5D24CE41-547D-4E4B-8C83-BFEB4A134042}"/>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Similarly</a:t>
            </a:r>
          </a:p>
        </p:txBody>
      </p:sp>
      <p:sp>
        <p:nvSpPr>
          <p:cNvPr id="44035" name="Content Placeholder 2">
            <a:extLst>
              <a:ext uri="{FF2B5EF4-FFF2-40B4-BE49-F238E27FC236}">
                <a16:creationId xmlns:a16="http://schemas.microsoft.com/office/drawing/2014/main" id="{BE4CBF2B-9D60-4598-A542-1FC08931D29A}"/>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 similar response as earlier.</a:t>
            </a:r>
          </a:p>
          <a:p>
            <a:r>
              <a:rPr lang="en-US" altLang="en-US"/>
              <a:t>As the theory goes, human beings came up after the dinosaurs vanished. </a:t>
            </a:r>
          </a:p>
        </p:txBody>
      </p:sp>
      <p:sp>
        <p:nvSpPr>
          <p:cNvPr id="44036" name="Title 3">
            <a:extLst>
              <a:ext uri="{FF2B5EF4-FFF2-40B4-BE49-F238E27FC236}">
                <a16:creationId xmlns:a16="http://schemas.microsoft.com/office/drawing/2014/main" id="{A7CD7F48-1BA1-4EFB-91DC-07C1391CEFB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Harmony in the Nature		Response</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a:extLst>
              <a:ext uri="{FF2B5EF4-FFF2-40B4-BE49-F238E27FC236}">
                <a16:creationId xmlns:a16="http://schemas.microsoft.com/office/drawing/2014/main" id="{B5B925A7-408F-4035-ACEF-04668CFCE910}"/>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The JC Bose experiment clearly showed plants could feel pleasure and they could feel pain. So, is there a Self associated with plants? </a:t>
            </a:r>
          </a:p>
          <a:p>
            <a:endParaRPr lang="en-US" altLang="en-US"/>
          </a:p>
        </p:txBody>
      </p:sp>
      <p:sp>
        <p:nvSpPr>
          <p:cNvPr id="45059" name="Content Placeholder 2">
            <a:extLst>
              <a:ext uri="{FF2B5EF4-FFF2-40B4-BE49-F238E27FC236}">
                <a16:creationId xmlns:a16="http://schemas.microsoft.com/office/drawing/2014/main" id="{D83EB141-2D74-4D08-BDB2-2071BCE4E5B3}"/>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The JC Bose experiment showed the fulfilment (response) in the plants based on recognition to certain activities (stimuli). But that is again in the domain in recognition and fulfilment. We assign words like pleasure or pain to such responses. There is no Self involved here.</a:t>
            </a:r>
          </a:p>
          <a:p>
            <a:r>
              <a:rPr lang="en-IN" altLang="en-US"/>
              <a:t>A similar thing can be observed in our bodies. </a:t>
            </a:r>
          </a:p>
          <a:p>
            <a:endParaRPr lang="en-IN" altLang="en-US"/>
          </a:p>
        </p:txBody>
      </p:sp>
      <p:sp>
        <p:nvSpPr>
          <p:cNvPr id="45060" name="Title 3">
            <a:extLst>
              <a:ext uri="{FF2B5EF4-FFF2-40B4-BE49-F238E27FC236}">
                <a16:creationId xmlns:a16="http://schemas.microsoft.com/office/drawing/2014/main" id="{3B4ECD55-6973-4619-864E-E6F31C4BB37B}"/>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Harmony in the Nature		Response</a:t>
            </a:r>
            <a:endParaRPr lang="en-I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572032D1-21CB-4B70-AB88-4815C2FA87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638" y="0"/>
            <a:ext cx="7578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a:extLst>
              <a:ext uri="{FF2B5EF4-FFF2-40B4-BE49-F238E27FC236}">
                <a16:creationId xmlns:a16="http://schemas.microsoft.com/office/drawing/2014/main" id="{FF897148-9035-4A59-A503-3C19C58F67B1}"/>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Dr Imoto did some amazing experiments with water. They showed that there is an impact of feelings on water and water has memory. What is your comment on it?</a:t>
            </a:r>
          </a:p>
          <a:p>
            <a:endParaRPr lang="en-US" altLang="en-US"/>
          </a:p>
        </p:txBody>
      </p:sp>
      <p:sp>
        <p:nvSpPr>
          <p:cNvPr id="46083" name="Content Placeholder 2">
            <a:extLst>
              <a:ext uri="{FF2B5EF4-FFF2-40B4-BE49-F238E27FC236}">
                <a16:creationId xmlns:a16="http://schemas.microsoft.com/office/drawing/2014/main" id="{726B462B-C0AC-40D6-A9C8-3641550868B2}"/>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Property of a unit is effect of one unit on the other. This effect can be lasting for a long time. Sometimes, it is termed as memory. </a:t>
            </a:r>
          </a:p>
          <a:p>
            <a:r>
              <a:rPr lang="en-US" altLang="en-US"/>
              <a:t>The word ‘memory’ has been used in multiple ways. Memory has been placed in the consciousness as well as material in the literature. We need to make out the precise meaning of memory that we are talking about.</a:t>
            </a:r>
          </a:p>
        </p:txBody>
      </p:sp>
      <p:sp>
        <p:nvSpPr>
          <p:cNvPr id="46084" name="Title 3">
            <a:extLst>
              <a:ext uri="{FF2B5EF4-FFF2-40B4-BE49-F238E27FC236}">
                <a16:creationId xmlns:a16="http://schemas.microsoft.com/office/drawing/2014/main" id="{1459886D-A254-4D67-B8A9-5D35D4F0EEF2}"/>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Harmony in the Nature		Response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a:extLst>
              <a:ext uri="{FF2B5EF4-FFF2-40B4-BE49-F238E27FC236}">
                <a16:creationId xmlns:a16="http://schemas.microsoft.com/office/drawing/2014/main" id="{70F88F95-D56B-4285-B496-F7456ECDC5E2}"/>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There is struggle for survival and survival of the fittest in nature. Why are we saying that there is mutual fulfilment in nature?</a:t>
            </a:r>
          </a:p>
        </p:txBody>
      </p:sp>
      <p:sp>
        <p:nvSpPr>
          <p:cNvPr id="47107" name="Content Placeholder 2">
            <a:extLst>
              <a:ext uri="{FF2B5EF4-FFF2-40B4-BE49-F238E27FC236}">
                <a16:creationId xmlns:a16="http://schemas.microsoft.com/office/drawing/2014/main" id="{6F66CF8A-15FA-4DFD-9AB5-17144873D48E}"/>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First of all, we need to understand the word survival. Are we talking about the conscious units or material units?</a:t>
            </a:r>
          </a:p>
          <a:p>
            <a:r>
              <a:rPr lang="en-IN" altLang="en-US"/>
              <a:t>For the self, it anyway continues. And all the material units are active in a cyclic manner. So, when we use the word ‘survival’, we need to be clear about the entities that we are considering.</a:t>
            </a:r>
          </a:p>
          <a:p>
            <a:r>
              <a:rPr lang="en-IN" altLang="en-US"/>
              <a:t>Feeling of struggle is there in the Self which anyway continues. In the rest of the nature, there are only physio-chemical activities where there is no feeling.</a:t>
            </a:r>
          </a:p>
          <a:p>
            <a:r>
              <a:rPr lang="en-IN" altLang="en-US"/>
              <a:t>In the bio-order there is natural characteristic of enhancing and worsening. Many a times, this has been seen as struggle, and hence survival of the fittest.</a:t>
            </a:r>
          </a:p>
        </p:txBody>
      </p:sp>
      <p:sp>
        <p:nvSpPr>
          <p:cNvPr id="47108" name="Title 3">
            <a:extLst>
              <a:ext uri="{FF2B5EF4-FFF2-40B4-BE49-F238E27FC236}">
                <a16:creationId xmlns:a16="http://schemas.microsoft.com/office/drawing/2014/main" id="{F0173BA1-EED4-4F6B-87F6-F906BED103CD}"/>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Mutual Fulfilment				Response</a:t>
            </a:r>
            <a:endParaRPr lang="en-IN" altLang="en-US"/>
          </a:p>
        </p:txBody>
      </p:sp>
      <p:cxnSp>
        <p:nvCxnSpPr>
          <p:cNvPr id="5" name="Straight Connector 4">
            <a:extLst>
              <a:ext uri="{FF2B5EF4-FFF2-40B4-BE49-F238E27FC236}">
                <a16:creationId xmlns:a16="http://schemas.microsoft.com/office/drawing/2014/main" id="{E3124E47-830E-4318-94C2-13D99372C2BC}"/>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a:extLst>
              <a:ext uri="{FF2B5EF4-FFF2-40B4-BE49-F238E27FC236}">
                <a16:creationId xmlns:a16="http://schemas.microsoft.com/office/drawing/2014/main" id="{CF9DCC4C-69CC-424F-9347-B877A8EB867E}"/>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In nature the first three orders are already having definite conduct. Why does human order have to work for definite conduct? I mean why is that also not automatic or natural?</a:t>
            </a:r>
          </a:p>
          <a:p>
            <a:endParaRPr lang="en-US" altLang="en-US"/>
          </a:p>
        </p:txBody>
      </p:sp>
      <p:sp>
        <p:nvSpPr>
          <p:cNvPr id="48131" name="Content Placeholder 2">
            <a:extLst>
              <a:ext uri="{FF2B5EF4-FFF2-40B4-BE49-F238E27FC236}">
                <a16:creationId xmlns:a16="http://schemas.microsoft.com/office/drawing/2014/main" id="{AA6F7F03-FDCD-4097-B4EA-C7A59AAF7085}"/>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In the nature, the units of the first two orders do not have self associated with them. Hence, there is only recognition and fulfillment in their response which is definite.</a:t>
            </a:r>
          </a:p>
          <a:p>
            <a:r>
              <a:rPr lang="en-US" altLang="en-US"/>
              <a:t>In the animal order, self is co-existing with the body. But there is no potential in the self to know, there is only activity of assuming. And living is largely governed by the body. Hence, the conduct is definite. </a:t>
            </a:r>
          </a:p>
          <a:p>
            <a:r>
              <a:rPr lang="en-US" altLang="en-US"/>
              <a:t>In the human order, there is potential to know. And there is will to live with happiness in continuity which is fulfilled by right understanding, right feeling. Since, it is not ensured, we have to work for it. And once it is ensured, we can be much more fulfilling for the nature. </a:t>
            </a:r>
          </a:p>
        </p:txBody>
      </p:sp>
      <p:sp>
        <p:nvSpPr>
          <p:cNvPr id="48132" name="Title 3">
            <a:extLst>
              <a:ext uri="{FF2B5EF4-FFF2-40B4-BE49-F238E27FC236}">
                <a16:creationId xmlns:a16="http://schemas.microsoft.com/office/drawing/2014/main" id="{8554FCD5-A6D6-4950-8380-D17BAE1CFAEE}"/>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Mutual Fulfilment				Response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1">
            <a:extLst>
              <a:ext uri="{FF2B5EF4-FFF2-40B4-BE49-F238E27FC236}">
                <a16:creationId xmlns:a16="http://schemas.microsoft.com/office/drawing/2014/main" id="{DA115AF7-6111-4095-8F4B-357900FC2B0C}"/>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Is solely education responsible for the conduct? Are there any other factors?</a:t>
            </a:r>
          </a:p>
          <a:p>
            <a:endParaRPr lang="en-US" altLang="en-US"/>
          </a:p>
        </p:txBody>
      </p:sp>
      <p:sp>
        <p:nvSpPr>
          <p:cNvPr id="49155" name="Content Placeholder 2">
            <a:extLst>
              <a:ext uri="{FF2B5EF4-FFF2-40B4-BE49-F238E27FC236}">
                <a16:creationId xmlns:a16="http://schemas.microsoft.com/office/drawing/2014/main" id="{D087D158-744A-45C3-9CEC-88AC520074DB}"/>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If we limit education to the formal education, then it is not solely responsible. But if we equate education to the process of right understanding in the self, then it is solely responsible. If this process is enabled, it will lead to definite conduct.</a:t>
            </a:r>
          </a:p>
          <a:p>
            <a:r>
              <a:rPr lang="en-US" altLang="en-US"/>
              <a:t>If we look at other factors, then we have to look at all the factors that facilitate the process of right understanding. But there again, it will be the process being enabled for all human beings around an individual.</a:t>
            </a:r>
          </a:p>
        </p:txBody>
      </p:sp>
      <p:sp>
        <p:nvSpPr>
          <p:cNvPr id="49156" name="Title 3">
            <a:extLst>
              <a:ext uri="{FF2B5EF4-FFF2-40B4-BE49-F238E27FC236}">
                <a16:creationId xmlns:a16="http://schemas.microsoft.com/office/drawing/2014/main" id="{2E4DC198-6EEA-4630-8B9A-015915B8191E}"/>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Mutual Fulfilment				Response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a:extLst>
              <a:ext uri="{FF2B5EF4-FFF2-40B4-BE49-F238E27FC236}">
                <a16:creationId xmlns:a16="http://schemas.microsoft.com/office/drawing/2014/main" id="{0FDD83BF-C060-4AB2-A1E4-4A82EE064749}"/>
              </a:ext>
            </a:extLst>
          </p:cNvPr>
          <p:cNvSpPr>
            <a:spLocks noGrp="1" noChangeArrowheads="1"/>
          </p:cNvSpPr>
          <p:nvPr>
            <p:ph sz="half" idx="1"/>
          </p:nvPr>
        </p:nvSpPr>
        <p:spPr bwMode="auto">
          <a:xfrm>
            <a:off x="0" y="609600"/>
            <a:ext cx="6007100" cy="5943600"/>
          </a:xfrm>
        </p:spPr>
        <p:txBody>
          <a:bodyPr vert="horz" wrap="square" lIns="91440" tIns="45720" rIns="91440" bIns="45720" numCol="1" anchor="t" anchorCtr="0" compatLnSpc="1">
            <a:prstTxWarp prst="textNoShape">
              <a:avLst/>
            </a:prstTxWarp>
          </a:bodyPr>
          <a:lstStyle/>
          <a:p>
            <a:pPr>
              <a:defRPr/>
            </a:pPr>
            <a:r>
              <a:rPr lang="en-US" altLang="en-US" dirty="0"/>
              <a:t>Are the problems like global warming a result of human activities only?</a:t>
            </a:r>
          </a:p>
          <a:p>
            <a:pPr>
              <a:defRPr/>
            </a:pPr>
            <a:endParaRPr lang="en-US" altLang="en-US" dirty="0"/>
          </a:p>
          <a:p>
            <a:pPr marL="457200" indent="-457200">
              <a:buFont typeface="Calibri" panose="020F0502020204030204" pitchFamily="34" charset="0"/>
              <a:buAutoNum type="arabicPeriod"/>
              <a:defRPr/>
            </a:pPr>
            <a:endParaRPr lang="en-US" altLang="en-US" dirty="0"/>
          </a:p>
        </p:txBody>
      </p:sp>
      <p:sp>
        <p:nvSpPr>
          <p:cNvPr id="50179" name="Content Placeholder 2">
            <a:extLst>
              <a:ext uri="{FF2B5EF4-FFF2-40B4-BE49-F238E27FC236}">
                <a16:creationId xmlns:a16="http://schemas.microsoft.com/office/drawing/2014/main" id="{68A5ADAB-8636-4561-B319-3898919A1A34}"/>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Global warming can be owing to several factors. But if we are contributing to this problem, we are not participating in the harmony in the nature. And that becomes indefinite conduct. </a:t>
            </a:r>
          </a:p>
          <a:p>
            <a:endParaRPr lang="en-IN" altLang="en-US"/>
          </a:p>
        </p:txBody>
      </p:sp>
      <p:sp>
        <p:nvSpPr>
          <p:cNvPr id="50180" name="Title 3">
            <a:extLst>
              <a:ext uri="{FF2B5EF4-FFF2-40B4-BE49-F238E27FC236}">
                <a16:creationId xmlns:a16="http://schemas.microsoft.com/office/drawing/2014/main" id="{5C72CBAB-3F59-48A2-B72E-AB7D6179B0BD}"/>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Mutual Fulfilment				Response</a:t>
            </a:r>
            <a:endParaRPr lang="en-IN" altLang="en-US"/>
          </a:p>
        </p:txBody>
      </p:sp>
      <p:cxnSp>
        <p:nvCxnSpPr>
          <p:cNvPr id="5" name="Straight Connector 4">
            <a:extLst>
              <a:ext uri="{FF2B5EF4-FFF2-40B4-BE49-F238E27FC236}">
                <a16:creationId xmlns:a16="http://schemas.microsoft.com/office/drawing/2014/main" id="{8FEA24B1-F525-4DD1-B209-719525836D3B}"/>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a:extLst>
              <a:ext uri="{FF2B5EF4-FFF2-40B4-BE49-F238E27FC236}">
                <a16:creationId xmlns:a16="http://schemas.microsoft.com/office/drawing/2014/main" id="{39127026-89F6-4F65-AD65-1972C6DA8875}"/>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There are some herbivorous animals and some carnivorous animals. This is in keeping with the harmony in nature. So, if humans also eat animals, what is wrong in it? </a:t>
            </a:r>
          </a:p>
          <a:p>
            <a:endParaRPr lang="en-US" altLang="en-US"/>
          </a:p>
          <a:p>
            <a:r>
              <a:rPr lang="en-US" altLang="en-US"/>
              <a:t>The coastal people survive on fish. If eating fish is wrong, then how will they survive?</a:t>
            </a:r>
          </a:p>
          <a:p>
            <a:endParaRPr lang="en-US" altLang="en-US"/>
          </a:p>
          <a:p>
            <a:r>
              <a:rPr lang="en-US" altLang="en-US"/>
              <a:t>We consume milk. Isn’t it exploitation of the calf? We are taking its share.</a:t>
            </a:r>
          </a:p>
          <a:p>
            <a:endParaRPr lang="en-US" altLang="en-US"/>
          </a:p>
          <a:p>
            <a:r>
              <a:rPr lang="en-US" altLang="en-US"/>
              <a:t>So are activities like bio engineering, GMO inhuman?</a:t>
            </a:r>
          </a:p>
          <a:p>
            <a:endParaRPr lang="en-IN" altLang="en-US"/>
          </a:p>
        </p:txBody>
      </p:sp>
      <p:sp>
        <p:nvSpPr>
          <p:cNvPr id="51203" name="Content Placeholder 2">
            <a:extLst>
              <a:ext uri="{FF2B5EF4-FFF2-40B4-BE49-F238E27FC236}">
                <a16:creationId xmlns:a16="http://schemas.microsoft.com/office/drawing/2014/main" id="{B1509181-FB7A-49A7-B598-CD187B0EDC7F}"/>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endParaRPr lang="en-IN" altLang="en-US"/>
          </a:p>
        </p:txBody>
      </p:sp>
      <p:sp>
        <p:nvSpPr>
          <p:cNvPr id="51204" name="Title 3">
            <a:extLst>
              <a:ext uri="{FF2B5EF4-FFF2-40B4-BE49-F238E27FC236}">
                <a16:creationId xmlns:a16="http://schemas.microsoft.com/office/drawing/2014/main" id="{F44C1745-FF54-446F-A43D-E5784B34501F}"/>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Mutual Fulfilment			Response</a:t>
            </a:r>
            <a:endParaRPr lang="en-I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Content Placeholder 1">
            <a:extLst>
              <a:ext uri="{FF2B5EF4-FFF2-40B4-BE49-F238E27FC236}">
                <a16:creationId xmlns:a16="http://schemas.microsoft.com/office/drawing/2014/main" id="{19C7C7E5-B33F-4C21-86D5-37570E50B550}"/>
              </a:ext>
            </a:extLst>
          </p:cNvPr>
          <p:cNvSpPr>
            <a:spLocks noGrp="1" noChangeArrowheads="1"/>
          </p:cNvSpPr>
          <p:nvPr>
            <p:ph sz="half" idx="1"/>
          </p:nvPr>
        </p:nvSpPr>
        <p:spPr bwMode="auto">
          <a:xfrm>
            <a:off x="0" y="609600"/>
            <a:ext cx="6007100" cy="5943600"/>
          </a:xfrm>
        </p:spPr>
        <p:txBody>
          <a:bodyPr vert="horz" wrap="square" lIns="91440" tIns="45720" rIns="91440" bIns="45720" numCol="1" anchor="t" anchorCtr="0" compatLnSpc="1">
            <a:prstTxWarp prst="textNoShape">
              <a:avLst/>
            </a:prstTxWarp>
          </a:bodyPr>
          <a:lstStyle/>
          <a:p>
            <a:pPr>
              <a:defRPr/>
            </a:pPr>
            <a:r>
              <a:rPr lang="en-US" altLang="en-US" dirty="0"/>
              <a:t>In animals too, the conduct is not the same in the same breed. One cow may be violent while the other may be very gentle. How does it happen?</a:t>
            </a:r>
          </a:p>
          <a:p>
            <a:pPr>
              <a:defRPr/>
            </a:pPr>
            <a:endParaRPr lang="en-US" altLang="en-US" dirty="0"/>
          </a:p>
          <a:p>
            <a:pPr>
              <a:defRPr/>
            </a:pPr>
            <a:r>
              <a:rPr lang="en-US" altLang="en-US" dirty="0"/>
              <a:t>We are saying that the conduct of a plant is seed based. But the same tree gives a number of seeds. And the trees that grow from these seeds have variety in terms of growth, fruits, taste of fruits, etc. Why does this happen then?</a:t>
            </a:r>
          </a:p>
          <a:p>
            <a:pPr>
              <a:defRPr/>
            </a:pPr>
            <a:endParaRPr lang="en-US" altLang="en-US" dirty="0"/>
          </a:p>
          <a:p>
            <a:pPr>
              <a:defRPr/>
            </a:pPr>
            <a:r>
              <a:rPr lang="en-US" altLang="en-US" dirty="0"/>
              <a:t>Human being is not breed based. Then why the form of the body, the diseases, the genetic properties are governed by the older generation?</a:t>
            </a:r>
          </a:p>
          <a:p>
            <a:pPr marL="457200" indent="-457200">
              <a:buFont typeface="Calibri" panose="020F0502020204030204" pitchFamily="34" charset="0"/>
              <a:buAutoNum type="arabicPeriod"/>
              <a:defRPr/>
            </a:pPr>
            <a:endParaRPr lang="en-US" altLang="en-US" dirty="0"/>
          </a:p>
        </p:txBody>
      </p:sp>
      <p:sp>
        <p:nvSpPr>
          <p:cNvPr id="52227" name="Content Placeholder 2">
            <a:extLst>
              <a:ext uri="{FF2B5EF4-FFF2-40B4-BE49-F238E27FC236}">
                <a16:creationId xmlns:a16="http://schemas.microsoft.com/office/drawing/2014/main" id="{C4F76BFD-F46C-48E4-BCDE-9C4A84B1E64E}"/>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endParaRPr lang="en-IN" altLang="en-US"/>
          </a:p>
        </p:txBody>
      </p:sp>
      <p:sp>
        <p:nvSpPr>
          <p:cNvPr id="52228" name="Title 3">
            <a:extLst>
              <a:ext uri="{FF2B5EF4-FFF2-40B4-BE49-F238E27FC236}">
                <a16:creationId xmlns:a16="http://schemas.microsoft.com/office/drawing/2014/main" id="{E02A9D74-63E8-4D78-A67E-0EF3120C2FE5}"/>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Inheritance				Response</a:t>
            </a:r>
            <a:endParaRPr lang="en-IN" altLang="en-US"/>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
            <a:extLst>
              <a:ext uri="{FF2B5EF4-FFF2-40B4-BE49-F238E27FC236}">
                <a16:creationId xmlns:a16="http://schemas.microsoft.com/office/drawing/2014/main" id="{F2F28A79-EE89-48F0-870C-B9D9EB2A1BEA}"/>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Eating animals contains the population of the animals. So, what is bad in eating animals?</a:t>
            </a:r>
          </a:p>
          <a:p>
            <a:endParaRPr lang="en-US" altLang="en-US"/>
          </a:p>
          <a:p>
            <a:r>
              <a:rPr lang="en-US" altLang="en-US"/>
              <a:t>What if we consume animals after they die naturally?</a:t>
            </a:r>
          </a:p>
          <a:p>
            <a:endParaRPr lang="en-US" altLang="en-US"/>
          </a:p>
          <a:p>
            <a:r>
              <a:rPr lang="en-US" altLang="en-US"/>
              <a:t>While breathing, we are killing so many micro-organisms. Our very survival is based on exploitation. So, how can we be part of harmony in the nature?</a:t>
            </a:r>
          </a:p>
          <a:p>
            <a:endParaRPr lang="en-US" altLang="en-US"/>
          </a:p>
          <a:p>
            <a:r>
              <a:rPr lang="en-US" altLang="en-US"/>
              <a:t>We take the fur of sheep to make woollen clothes. Isn’t it exploitation of sheep?</a:t>
            </a:r>
          </a:p>
          <a:p>
            <a:endParaRPr lang="en-US" altLang="en-US"/>
          </a:p>
          <a:p>
            <a:endParaRPr lang="en-US" altLang="en-US"/>
          </a:p>
          <a:p>
            <a:endParaRPr lang="en-US" altLang="en-US"/>
          </a:p>
          <a:p>
            <a:endParaRPr lang="en-US" altLang="en-US"/>
          </a:p>
        </p:txBody>
      </p:sp>
      <p:sp>
        <p:nvSpPr>
          <p:cNvPr id="53251" name="Content Placeholder 2">
            <a:extLst>
              <a:ext uri="{FF2B5EF4-FFF2-40B4-BE49-F238E27FC236}">
                <a16:creationId xmlns:a16="http://schemas.microsoft.com/office/drawing/2014/main" id="{E9FF9162-DC63-47E7-B5E9-4DA5675FA3A4}"/>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3252" name="Title 3">
            <a:extLst>
              <a:ext uri="{FF2B5EF4-FFF2-40B4-BE49-F238E27FC236}">
                <a16:creationId xmlns:a16="http://schemas.microsoft.com/office/drawing/2014/main" id="{CE23A033-3D40-45CA-A045-602E48B1E5F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Mutual Fulfilment			Response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1">
            <a:extLst>
              <a:ext uri="{FF2B5EF4-FFF2-40B4-BE49-F238E27FC236}">
                <a16:creationId xmlns:a16="http://schemas.microsoft.com/office/drawing/2014/main" id="{F389137B-DD20-4014-B355-544E1091BB97}"/>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The population of human beings is increasing . Where are the Selves coming from?</a:t>
            </a:r>
          </a:p>
          <a:p>
            <a:endParaRPr lang="en-US" altLang="en-US"/>
          </a:p>
          <a:p>
            <a:r>
              <a:rPr lang="en-US" altLang="en-US"/>
              <a:t>Can the Self of a human also go to an animal?</a:t>
            </a:r>
          </a:p>
          <a:p>
            <a:endParaRPr lang="en-US" altLang="en-US"/>
          </a:p>
          <a:p>
            <a:r>
              <a:rPr lang="en-US" altLang="en-US"/>
              <a:t>What if one consumes an animal after it dies?</a:t>
            </a:r>
          </a:p>
          <a:p>
            <a:endParaRPr lang="en-US" altLang="en-US"/>
          </a:p>
          <a:p>
            <a:r>
              <a:rPr lang="en-US" altLang="en-US"/>
              <a:t>In which category do viruses lie?</a:t>
            </a:r>
          </a:p>
          <a:p>
            <a:endParaRPr lang="en-US" altLang="en-US"/>
          </a:p>
          <a:p>
            <a:r>
              <a:rPr lang="en-US" altLang="en-US"/>
              <a:t>Dinosaurs once lived on the earth and they died. Is it in keeping with harmony in nature?</a:t>
            </a:r>
          </a:p>
          <a:p>
            <a:endParaRPr lang="en-US" altLang="en-US"/>
          </a:p>
          <a:p>
            <a:endParaRPr lang="en-US" altLang="en-US"/>
          </a:p>
          <a:p>
            <a:endParaRPr lang="en-US" altLang="en-US"/>
          </a:p>
          <a:p>
            <a:endParaRPr lang="en-US" altLang="en-US"/>
          </a:p>
          <a:p>
            <a:endParaRPr lang="en-US" altLang="en-US"/>
          </a:p>
        </p:txBody>
      </p:sp>
      <p:sp>
        <p:nvSpPr>
          <p:cNvPr id="54275" name="Content Placeholder 2">
            <a:extLst>
              <a:ext uri="{FF2B5EF4-FFF2-40B4-BE49-F238E27FC236}">
                <a16:creationId xmlns:a16="http://schemas.microsoft.com/office/drawing/2014/main" id="{B22426FC-D660-4D56-AC3B-BD1ACEE8032A}"/>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4276" name="Title 3">
            <a:extLst>
              <a:ext uri="{FF2B5EF4-FFF2-40B4-BE49-F238E27FC236}">
                <a16:creationId xmlns:a16="http://schemas.microsoft.com/office/drawing/2014/main" id="{08A54DE9-4BFE-437D-9A8C-A7D437A04E45}"/>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Mutual Fulfilment			Response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F6BD352F-7B97-4823-A972-73932C04956A}"/>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a:t>Food for Human Being – Vegetarian, Non Vegetarian, Vegan…</a:t>
            </a:r>
          </a:p>
        </p:txBody>
      </p:sp>
      <p:sp>
        <p:nvSpPr>
          <p:cNvPr id="16387" name="Text Placeholder 2">
            <a:extLst>
              <a:ext uri="{FF2B5EF4-FFF2-40B4-BE49-F238E27FC236}">
                <a16:creationId xmlns:a16="http://schemas.microsoft.com/office/drawing/2014/main" id="{150475A7-66C4-4049-864B-956D9A10691E}"/>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fontScale="70000" lnSpcReduction="20000"/>
          </a:bodyPr>
          <a:lstStyle/>
          <a:p>
            <a:pPr>
              <a:buFont typeface="Symbol" pitchFamily="18" charset="2"/>
              <a:buNone/>
              <a:defRPr/>
            </a:pPr>
            <a:r>
              <a:rPr altLang="en-US" sz="2400"/>
              <a:t>Feeling of Responsibility toward the Body (feeling of self-regulation)</a:t>
            </a:r>
          </a:p>
          <a:p>
            <a:pPr>
              <a:buFont typeface="Symbol" pitchFamily="18" charset="2"/>
              <a:buNone/>
              <a:defRPr/>
            </a:pPr>
            <a:r>
              <a:rPr altLang="en-US" sz="2400"/>
              <a:t>	for Nurturing the Body – Naturally Acceptable [Definite, Continuous…]</a:t>
            </a:r>
          </a:p>
          <a:p>
            <a:pPr>
              <a:buFont typeface="Symbol" pitchFamily="18" charset="2"/>
              <a:buNone/>
              <a:defRPr/>
            </a:pPr>
            <a:endParaRPr altLang="en-US" sz="2400"/>
          </a:p>
          <a:p>
            <a:pPr>
              <a:buFont typeface="Symbol" pitchFamily="18" charset="2"/>
              <a:buNone/>
              <a:defRPr/>
            </a:pPr>
            <a:r>
              <a:rPr altLang="en-US" sz="2400"/>
              <a:t>Food, Choice of Food – Expression of the Feeling </a:t>
            </a:r>
            <a:r>
              <a:rPr altLang="en-US" sz="2400">
                <a:sym typeface="Wingdings" panose="05000000000000000000" pitchFamily="2" charset="2"/>
              </a:rPr>
              <a:t>[Can have variety, not definite, depends on taste…]</a:t>
            </a:r>
          </a:p>
          <a:p>
            <a:pPr>
              <a:buFont typeface="Symbol" pitchFamily="18" charset="2"/>
              <a:buNone/>
              <a:defRPr/>
            </a:pPr>
            <a:endParaRPr i="1"/>
          </a:p>
          <a:p>
            <a:pPr marL="457200" indent="-457200">
              <a:buFont typeface="Symbol" pitchFamily="18" charset="2"/>
              <a:buAutoNum type="arabicPeriod"/>
              <a:defRPr/>
            </a:pPr>
            <a:r>
              <a:t>Construction of my Body – Herbivorous, Carnivorous, Omnivorous?</a:t>
            </a:r>
          </a:p>
          <a:p>
            <a:pPr marL="457200" indent="-457200">
              <a:buFont typeface="Symbol" pitchFamily="18" charset="2"/>
              <a:buAutoNum type="arabicPeriod"/>
              <a:defRPr/>
            </a:pPr>
            <a:r>
              <a:t>Which order to take food from? Physical, Bio, Animal, Human? Natural Acceptance to take away the Body from any Self?</a:t>
            </a:r>
          </a:p>
          <a:p>
            <a:pPr marL="457200" indent="-457200">
              <a:buFont typeface="Symbol" pitchFamily="18" charset="2"/>
              <a:buAutoNum type="arabicPeriod"/>
              <a:defRPr/>
            </a:pPr>
            <a:r>
              <a:t>Sustainable?</a:t>
            </a:r>
          </a:p>
          <a:p>
            <a:pPr>
              <a:buFont typeface="Symbol" pitchFamily="18" charset="2"/>
              <a:buNone/>
              <a:defRPr/>
            </a:pPr>
            <a:endParaRPr i="1"/>
          </a:p>
          <a:p>
            <a:pPr>
              <a:buFont typeface="Symbol" pitchFamily="18" charset="2"/>
              <a:buNone/>
              <a:defRPr/>
            </a:pPr>
            <a:r>
              <a:rPr i="1"/>
              <a:t>20% of all life produced on land every year is harvested for human purposes</a:t>
            </a:r>
          </a:p>
          <a:p>
            <a:pPr>
              <a:buFont typeface="Symbol" pitchFamily="18" charset="2"/>
              <a:buNone/>
              <a:defRPr/>
            </a:pPr>
            <a:endParaRPr/>
          </a:p>
          <a:p>
            <a:pPr>
              <a:buFont typeface="Symbol" pitchFamily="18" charset="2"/>
              <a:buNone/>
              <a:defRPr/>
            </a:pPr>
            <a:r>
              <a:t>14-16 kg grain &amp; 21,000 </a:t>
            </a:r>
            <a:r>
              <a:rPr err="1"/>
              <a:t>litres</a:t>
            </a:r>
            <a:r>
              <a:t> of water </a:t>
            </a:r>
            <a:r>
              <a:rPr>
                <a:sym typeface="Wingdings" pitchFamily="2" charset="2"/>
              </a:rPr>
              <a:t> 1 kg meat</a:t>
            </a:r>
          </a:p>
          <a:p>
            <a:pPr>
              <a:buFont typeface="Symbol" pitchFamily="18" charset="2"/>
              <a:buNone/>
              <a:defRPr/>
            </a:pPr>
            <a:r>
              <a:t>The world's cattle alone (not including other livestock) annually consume food  grains enough for 8.7 billion people</a:t>
            </a:r>
          </a:p>
          <a:p>
            <a:pPr>
              <a:buFont typeface="Symbol" pitchFamily="18" charset="2"/>
              <a:buNone/>
              <a:defRPr/>
            </a:pPr>
            <a:endParaRPr/>
          </a:p>
          <a:p>
            <a:pPr>
              <a:buFont typeface="Symbol" pitchFamily="18" charset="2"/>
              <a:buNone/>
              <a:defRPr/>
            </a:pPr>
            <a:r>
              <a:t>Land use – 3¼ acres/person on meat diet vs 0.2 acres/person on veg diet</a:t>
            </a:r>
          </a:p>
          <a:p>
            <a:pPr>
              <a:buFont typeface="Symbol" pitchFamily="18" charset="2"/>
              <a:buNone/>
              <a:defRPr/>
            </a:pPr>
            <a:r>
              <a:t>20% Amazon rain forest (the size of California) destroyed since 1970</a:t>
            </a:r>
          </a:p>
          <a:p>
            <a:pPr marL="0" indent="0" fontAlgn="auto">
              <a:spcBef>
                <a:spcPts val="0"/>
              </a:spcBef>
              <a:spcAft>
                <a:spcPts val="0"/>
              </a:spcAft>
              <a:buFont typeface="Symbol" pitchFamily="18" charset="2"/>
              <a:buNone/>
              <a:defRPr/>
            </a:pPr>
            <a:r>
              <a:t>80% of this land is used for cattle raising </a:t>
            </a:r>
          </a:p>
          <a:p>
            <a:pPr>
              <a:buFont typeface="Symbol" pitchFamily="18" charset="2"/>
              <a:buNone/>
              <a:defRPr/>
            </a:pPr>
            <a:endParaRPr>
              <a:sym typeface="Wingdings" pitchFamily="2" charset="2"/>
            </a:endParaRPr>
          </a:p>
          <a:p>
            <a:pPr>
              <a:buFont typeface="Symbol" pitchFamily="18" charset="2"/>
              <a:buNone/>
              <a:defRPr/>
            </a:pPr>
            <a:r>
              <a:t>By feeding grain to livestock, we lose 90% of the protein, 96% of the calories, 99% of its carbohydrates, and 100% of the fiber. Animal-based diets are high in saturated fat, excessive protein and cholesterol, leading to heart disease and stroke (nearly 50% of all deaths in the US)</a:t>
            </a:r>
          </a:p>
          <a:p>
            <a:pPr>
              <a:buFont typeface="Symbol" pitchFamily="18" charset="2"/>
              <a:buNone/>
              <a:defRPr/>
            </a:pPr>
            <a:endParaRPr/>
          </a:p>
          <a:p>
            <a:pPr>
              <a:buFont typeface="Symbol" pitchFamily="18" charset="2"/>
              <a:buNone/>
              <a:defRPr/>
            </a:pPr>
            <a:r>
              <a:rPr>
                <a:hlinkClick r:id="rId2"/>
              </a:rPr>
              <a:t>http://www.planetaryrenewal.org/ipr/vegetarian.html</a:t>
            </a:r>
            <a:endParaRPr>
              <a:latin typeface="Arial" charset="0"/>
              <a:cs typeface="Arial" charset="0"/>
            </a:endParaRPr>
          </a:p>
        </p:txBody>
      </p:sp>
      <p:pic>
        <p:nvPicPr>
          <p:cNvPr id="70660" name="Picture 2" descr="Charlton feedlot, Australia">
            <a:extLst>
              <a:ext uri="{FF2B5EF4-FFF2-40B4-BE49-F238E27FC236}">
                <a16:creationId xmlns:a16="http://schemas.microsoft.com/office/drawing/2014/main" id="{C1BFA26C-B546-44E2-9F13-1625D74C2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4475" y="5219700"/>
            <a:ext cx="17875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a:extLst>
              <a:ext uri="{FF2B5EF4-FFF2-40B4-BE49-F238E27FC236}">
                <a16:creationId xmlns:a16="http://schemas.microsoft.com/office/drawing/2014/main" id="{8B0D3273-24E5-48E5-ADF2-45F299B0D396}"/>
              </a:ext>
            </a:extLst>
          </p:cNvPr>
          <p:cNvCxnSpPr/>
          <p:nvPr/>
        </p:nvCxnSpPr>
        <p:spPr>
          <a:xfrm>
            <a:off x="1447800" y="1208088"/>
            <a:ext cx="0" cy="228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7">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7">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7">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7">
                                            <p:txEl>
                                              <p:pRg st="15" end="1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87">
                                            <p:txEl>
                                              <p:pRg st="16" end="1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87">
                                            <p:txEl>
                                              <p:pRg st="18" end="1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387">
                                            <p:txEl>
                                              <p:pRg st="20" end="2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0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BAF68C-D874-42C5-AAD9-E035CEB9471C}"/>
              </a:ext>
            </a:extLst>
          </p:cNvPr>
          <p:cNvSpPr/>
          <p:nvPr/>
        </p:nvSpPr>
        <p:spPr>
          <a:xfrm>
            <a:off x="0" y="6400800"/>
            <a:ext cx="12192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Rectangle 25">
            <a:extLst>
              <a:ext uri="{FF2B5EF4-FFF2-40B4-BE49-F238E27FC236}">
                <a16:creationId xmlns:a16="http://schemas.microsoft.com/office/drawing/2014/main" id="{A610F4E5-B5BB-474E-9BB2-C4822F6FF3CA}"/>
              </a:ext>
            </a:extLst>
          </p:cNvPr>
          <p:cNvSpPr/>
          <p:nvPr/>
        </p:nvSpPr>
        <p:spPr>
          <a:xfrm>
            <a:off x="2133600" y="3560763"/>
            <a:ext cx="8458200" cy="7064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4" name="Rectangle 23">
            <a:extLst>
              <a:ext uri="{FF2B5EF4-FFF2-40B4-BE49-F238E27FC236}">
                <a16:creationId xmlns:a16="http://schemas.microsoft.com/office/drawing/2014/main" id="{62EBFC1C-974A-4F6D-B771-551596A07296}"/>
              </a:ext>
            </a:extLst>
          </p:cNvPr>
          <p:cNvSpPr/>
          <p:nvPr/>
        </p:nvSpPr>
        <p:spPr>
          <a:xfrm>
            <a:off x="2133600" y="5867400"/>
            <a:ext cx="8456613" cy="990600"/>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5" name="Rectangle 24">
            <a:extLst>
              <a:ext uri="{FF2B5EF4-FFF2-40B4-BE49-F238E27FC236}">
                <a16:creationId xmlns:a16="http://schemas.microsoft.com/office/drawing/2014/main" id="{3AB88A4C-8DF2-461A-B19E-4A20DA2FED5C}"/>
              </a:ext>
            </a:extLst>
          </p:cNvPr>
          <p:cNvSpPr/>
          <p:nvPr/>
        </p:nvSpPr>
        <p:spPr>
          <a:xfrm>
            <a:off x="2133600" y="4683125"/>
            <a:ext cx="8456613" cy="11842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8438" name="Title 1">
            <a:extLst>
              <a:ext uri="{FF2B5EF4-FFF2-40B4-BE49-F238E27FC236}">
                <a16:creationId xmlns:a16="http://schemas.microsoft.com/office/drawing/2014/main" id="{6ED02E3C-E607-473C-8E06-37B2FB540DDA}"/>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anose="05050102010706020507" pitchFamily="18" charset="2"/>
              <a:buNone/>
            </a:pPr>
            <a:r>
              <a:rPr lang="en-US" altLang="en-US"/>
              <a:t>Details of the Four Orders in Nature</a:t>
            </a:r>
          </a:p>
        </p:txBody>
      </p:sp>
      <p:graphicFrame>
        <p:nvGraphicFramePr>
          <p:cNvPr id="23" name="Table 22">
            <a:extLst>
              <a:ext uri="{FF2B5EF4-FFF2-40B4-BE49-F238E27FC236}">
                <a16:creationId xmlns:a16="http://schemas.microsoft.com/office/drawing/2014/main" id="{F51A86D5-FA14-4D8C-9A50-8450B03C5FF9}"/>
              </a:ext>
            </a:extLst>
          </p:cNvPr>
          <p:cNvGraphicFramePr>
            <a:graphicFrameLocks noGrp="1"/>
          </p:cNvGraphicFramePr>
          <p:nvPr>
            <p:extLst>
              <p:ext uri="{D42A27DB-BD31-4B8C-83A1-F6EECF244321}">
                <p14:modId xmlns:p14="http://schemas.microsoft.com/office/powerpoint/2010/main" val="4248206419"/>
              </p:ext>
            </p:extLst>
          </p:nvPr>
        </p:nvGraphicFramePr>
        <p:xfrm>
          <a:off x="38100" y="533400"/>
          <a:ext cx="10612438" cy="6388120"/>
        </p:xfrm>
        <a:graphic>
          <a:graphicData uri="http://schemas.openxmlformats.org/drawingml/2006/table">
            <a:tbl>
              <a:tblPr/>
              <a:tblGrid>
                <a:gridCol w="1053882">
                  <a:extLst>
                    <a:ext uri="{9D8B030D-6E8A-4147-A177-3AD203B41FA5}">
                      <a16:colId xmlns:a16="http://schemas.microsoft.com/office/drawing/2014/main" val="20000"/>
                    </a:ext>
                  </a:extLst>
                </a:gridCol>
                <a:gridCol w="1032845">
                  <a:extLst>
                    <a:ext uri="{9D8B030D-6E8A-4147-A177-3AD203B41FA5}">
                      <a16:colId xmlns:a16="http://schemas.microsoft.com/office/drawing/2014/main" val="20001"/>
                    </a:ext>
                  </a:extLst>
                </a:gridCol>
                <a:gridCol w="2252908">
                  <a:extLst>
                    <a:ext uri="{9D8B030D-6E8A-4147-A177-3AD203B41FA5}">
                      <a16:colId xmlns:a16="http://schemas.microsoft.com/office/drawing/2014/main" val="20002"/>
                    </a:ext>
                  </a:extLst>
                </a:gridCol>
                <a:gridCol w="2463264">
                  <a:extLst>
                    <a:ext uri="{9D8B030D-6E8A-4147-A177-3AD203B41FA5}">
                      <a16:colId xmlns:a16="http://schemas.microsoft.com/office/drawing/2014/main" val="20003"/>
                    </a:ext>
                  </a:extLst>
                </a:gridCol>
                <a:gridCol w="2209249">
                  <a:extLst>
                    <a:ext uri="{9D8B030D-6E8A-4147-A177-3AD203B41FA5}">
                      <a16:colId xmlns:a16="http://schemas.microsoft.com/office/drawing/2014/main" val="20004"/>
                    </a:ext>
                  </a:extLst>
                </a:gridCol>
                <a:gridCol w="1600290">
                  <a:extLst>
                    <a:ext uri="{9D8B030D-6E8A-4147-A177-3AD203B41FA5}">
                      <a16:colId xmlns:a16="http://schemas.microsoft.com/office/drawing/2014/main" val="20005"/>
                    </a:ext>
                  </a:extLst>
                </a:gridCol>
              </a:tblGrid>
              <a:tr h="914380">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ORDERS </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2060"/>
                          </a:solidFill>
                          <a:effectLst/>
                          <a:latin typeface="Arial" panose="020B0604020202020204" pitchFamily="34" charset="0"/>
                          <a:cs typeface="Times New Roman" panose="02020603050405020304" pitchFamily="18" charset="0"/>
                        </a:rPr>
                        <a:t>4 </a:t>
                      </a:r>
                      <a:r>
                        <a:rPr kumimoji="0" lang="en-US" altLang="en-US" sz="2000" b="1" i="0" u="none" strike="noStrike" cap="none" normalizeH="0" baseline="0" dirty="0" err="1">
                          <a:ln>
                            <a:noFill/>
                          </a:ln>
                          <a:solidFill>
                            <a:srgbClr val="002060"/>
                          </a:solidFill>
                          <a:effectLst/>
                          <a:latin typeface="Kruti Dev 010" pitchFamily="2" charset="0"/>
                          <a:cs typeface="Times New Roman" panose="02020603050405020304" pitchFamily="18" charset="0"/>
                        </a:rPr>
                        <a:t>voLFkk</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UNITS</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bdkbZ</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ACTIVITY</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fØz;k</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NATURAL CHARACTERISTIC</a:t>
                      </a: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rgbClr val="002060"/>
                          </a:solidFill>
                          <a:effectLst/>
                          <a:latin typeface="Kruti Dev 010" pitchFamily="2" charset="0"/>
                          <a:cs typeface="Times New Roman" panose="02020603050405020304" pitchFamily="18" charset="0"/>
                        </a:rPr>
                        <a:t>LoHkko</a:t>
                      </a:r>
                      <a:r>
                        <a:rPr kumimoji="0" lang="en-US" altLang="en-US" sz="12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hi-IN" altLang="en-US" sz="1100" b="0" i="0" u="none" strike="noStrike" cap="none" normalizeH="0" baseline="0" dirty="0">
                          <a:ln>
                            <a:noFill/>
                          </a:ln>
                          <a:solidFill>
                            <a:srgbClr val="1E00AA"/>
                          </a:solidFill>
                          <a:effectLst/>
                          <a:latin typeface="Kruti Dev 010" pitchFamily="2" charset="0"/>
                          <a:cs typeface="Arial" panose="020B0604020202020204" pitchFamily="34" charset="0"/>
                        </a:rPr>
                        <a:t> </a:t>
                      </a:r>
                      <a:r>
                        <a:rPr kumimoji="0" lang="en-US" altLang="en-US" sz="1200" b="1" i="0" u="none" strike="noStrike" cap="none" normalizeH="0" baseline="0" dirty="0" err="1">
                          <a:ln>
                            <a:noFill/>
                          </a:ln>
                          <a:solidFill>
                            <a:srgbClr val="1E00AA"/>
                          </a:solidFill>
                          <a:effectLst/>
                          <a:latin typeface="Kruti Dev 010" pitchFamily="2" charset="0"/>
                          <a:cs typeface="Arial" panose="020B0604020202020204" pitchFamily="34" charset="0"/>
                        </a:rPr>
                        <a:t>O;oLFkk</a:t>
                      </a:r>
                      <a:r>
                        <a:rPr kumimoji="0" lang="en-US" altLang="en-US" sz="1200" b="1" i="0" u="none" strike="noStrike" cap="none" normalizeH="0" baseline="0" dirty="0">
                          <a:ln>
                            <a:noFill/>
                          </a:ln>
                          <a:solidFill>
                            <a:srgbClr val="1E00AA"/>
                          </a:solidFill>
                          <a:effectLst/>
                          <a:latin typeface="Kruti Dev 010" pitchFamily="2" charset="0"/>
                          <a:cs typeface="Arial" panose="020B0604020202020204" pitchFamily="34" charset="0"/>
                        </a:rPr>
                        <a:t> </a:t>
                      </a:r>
                      <a:r>
                        <a:rPr kumimoji="0" lang="en-US" altLang="en-US" sz="1200" b="1" i="0" u="none" strike="noStrike" cap="none" normalizeH="0" baseline="0" dirty="0" err="1">
                          <a:ln>
                            <a:noFill/>
                          </a:ln>
                          <a:solidFill>
                            <a:srgbClr val="1E00AA"/>
                          </a:solidFill>
                          <a:effectLst/>
                          <a:latin typeface="Kruti Dev 010" pitchFamily="2" charset="0"/>
                          <a:cs typeface="Arial" panose="020B0604020202020204" pitchFamily="34" charset="0"/>
                        </a:rPr>
                        <a:t>esa</a:t>
                      </a:r>
                      <a:r>
                        <a:rPr kumimoji="0" lang="en-US" altLang="en-US" sz="1200" b="1" i="0" u="none" strike="noStrike" cap="none" normalizeH="0" baseline="0" dirty="0">
                          <a:ln>
                            <a:noFill/>
                          </a:ln>
                          <a:solidFill>
                            <a:srgbClr val="1E00AA"/>
                          </a:solidFill>
                          <a:effectLst/>
                          <a:latin typeface="Kruti Dev 010" pitchFamily="2" charset="0"/>
                          <a:cs typeface="Arial" panose="020B0604020202020204" pitchFamily="34" charset="0"/>
                        </a:rPr>
                        <a:t> </a:t>
                      </a:r>
                      <a:r>
                        <a:rPr kumimoji="0" lang="en-US" altLang="en-US" sz="1200" b="1" i="0" u="none" strike="noStrike" cap="none" normalizeH="0" baseline="0" dirty="0" err="1">
                          <a:ln>
                            <a:noFill/>
                          </a:ln>
                          <a:solidFill>
                            <a:srgbClr val="1E00AA"/>
                          </a:solidFill>
                          <a:effectLst/>
                          <a:latin typeface="Kruti Dev 010" pitchFamily="2" charset="0"/>
                          <a:cs typeface="Arial" panose="020B0604020202020204" pitchFamily="34" charset="0"/>
                        </a:rPr>
                        <a:t>Hkkxhnkjh</a:t>
                      </a:r>
                      <a:endParaRPr kumimoji="0" lang="en-US" altLang="en-US" sz="1200" b="1" i="0" u="none" strike="noStrike" cap="none" normalizeH="0" baseline="0" dirty="0">
                        <a:ln>
                          <a:noFill/>
                        </a:ln>
                        <a:solidFill>
                          <a:srgbClr val="002060"/>
                        </a:solidFill>
                        <a:effectLst/>
                        <a:latin typeface="Kruti Dev 010" pitchFamily="2"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Participation in larger order)</a:t>
                      </a: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INNATENESS</a:t>
                      </a: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kkj.kk</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keZ</a:t>
                      </a:r>
                      <a:endPar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rgbClr val="1E00AA"/>
                          </a:solidFill>
                          <a:effectLst/>
                          <a:latin typeface="Kruti Dev 010" pitchFamily="2" charset="0"/>
                          <a:cs typeface="Arial" panose="020B0604020202020204" pitchFamily="34" charset="0"/>
                        </a:rPr>
                        <a:t>Lo;a</a:t>
                      </a:r>
                      <a:r>
                        <a:rPr kumimoji="0" lang="en-US" altLang="en-US" sz="1400" b="0" i="0" u="none" strike="noStrike" cap="none" normalizeH="0" baseline="0" dirty="0">
                          <a:ln>
                            <a:noFill/>
                          </a:ln>
                          <a:solidFill>
                            <a:srgbClr val="1E00AA"/>
                          </a:solidFill>
                          <a:effectLst/>
                          <a:latin typeface="Kruti Dev 010" pitchFamily="2" charset="0"/>
                          <a:cs typeface="Arial" panose="020B0604020202020204" pitchFamily="34" charset="0"/>
                        </a:rPr>
                        <a:t> </a:t>
                      </a:r>
                      <a:r>
                        <a:rPr kumimoji="0" lang="en-US" altLang="en-US" sz="1400" b="0" i="0" u="none" strike="noStrike" cap="none" normalizeH="0" baseline="0" dirty="0" err="1">
                          <a:ln>
                            <a:noFill/>
                          </a:ln>
                          <a:solidFill>
                            <a:srgbClr val="1E00AA"/>
                          </a:solidFill>
                          <a:effectLst/>
                          <a:latin typeface="Kruti Dev 010" pitchFamily="2" charset="0"/>
                          <a:cs typeface="Arial" panose="020B0604020202020204" pitchFamily="34" charset="0"/>
                        </a:rPr>
                        <a:t>esa</a:t>
                      </a:r>
                      <a:r>
                        <a:rPr kumimoji="0" lang="en-US" altLang="en-US" sz="1400" b="0" i="0" u="none" strike="noStrike" cap="none" normalizeH="0" baseline="0" dirty="0">
                          <a:ln>
                            <a:noFill/>
                          </a:ln>
                          <a:solidFill>
                            <a:srgbClr val="1E00AA"/>
                          </a:solidFill>
                          <a:effectLst/>
                          <a:latin typeface="Kruti Dev 010" pitchFamily="2" charset="0"/>
                          <a:cs typeface="Arial" panose="020B0604020202020204" pitchFamily="34" charset="0"/>
                        </a:rPr>
                        <a:t> </a:t>
                      </a:r>
                      <a:r>
                        <a:rPr kumimoji="0" lang="en-US" altLang="en-US" sz="1400" b="0" i="0" u="none" strike="noStrike" cap="none" normalizeH="0" baseline="0" dirty="0" err="1">
                          <a:ln>
                            <a:noFill/>
                          </a:ln>
                          <a:solidFill>
                            <a:srgbClr val="1E00AA"/>
                          </a:solidFill>
                          <a:effectLst/>
                          <a:latin typeface="Kruti Dev 010" pitchFamily="2" charset="0"/>
                          <a:cs typeface="Arial" panose="020B0604020202020204" pitchFamily="34" charset="0"/>
                        </a:rPr>
                        <a:t>O;oLFkk</a:t>
                      </a: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(Self-</a:t>
                      </a:r>
                      <a:r>
                        <a:rPr kumimoji="0" lang="en-US" altLang="en-US" sz="1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organisation</a:t>
                      </a: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INHERITANCE</a:t>
                      </a:r>
                      <a:endParaRPr kumimoji="0" lang="en-US"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vuq’kaxh;rk</a:t>
                      </a: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10000"/>
                  </a:ext>
                </a:extLst>
              </a:tr>
              <a:tr h="914329">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Physical</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err="1">
                          <a:ln>
                            <a:noFill/>
                          </a:ln>
                          <a:solidFill>
                            <a:srgbClr val="002060"/>
                          </a:solidFill>
                          <a:effectLst/>
                          <a:latin typeface="Kruti Dev 010" pitchFamily="2" charset="0"/>
                          <a:cs typeface="Times New Roman" panose="02020603050405020304" pitchFamily="18" charset="0"/>
                        </a:rPr>
                        <a:t>inkFkZ</a:t>
                      </a:r>
                      <a:endPar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Soil, Metal</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feV~Vh</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kkrq</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Formation-Deformation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jpuk&amp;fojpuk</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Composition-Decomposition</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LakxBu&amp;fo?kVu</a:t>
                      </a:r>
                      <a:endPar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Existence </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vfLrRo</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Constitution based</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Ikfj.kke</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vuq’kaxh</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9324">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Bio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err="1">
                          <a:ln>
                            <a:noFill/>
                          </a:ln>
                          <a:solidFill>
                            <a:srgbClr val="002060"/>
                          </a:solidFill>
                          <a:effectLst/>
                          <a:latin typeface="Kruti Dev 010" pitchFamily="2" charset="0"/>
                          <a:cs typeface="Times New Roman" panose="02020603050405020304" pitchFamily="18" charset="0"/>
                        </a:rPr>
                        <a:t>izk.k</a:t>
                      </a:r>
                      <a:r>
                        <a:rPr kumimoji="0" lang="en-US" altLang="en-US" sz="22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endPar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Plants, Trees</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isM</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ikS</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ks</a:t>
                      </a:r>
                      <a:r>
                        <a:rPr kumimoji="0" lang="en-US" altLang="en-US" sz="18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Respiration</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Kruti Dev 010" pitchFamily="2" charset="0"/>
                          <a:cs typeface="Times New Roman" panose="02020603050405020304" pitchFamily="18" charset="0"/>
                        </a:rPr>
                        <a:t>      </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olu&amp;iz”olu</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  + Nurture-Worsen </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2060"/>
                          </a:solidFill>
                          <a:effectLst/>
                          <a:latin typeface="Kruti Dev 010" pitchFamily="2" charset="0"/>
                          <a:cs typeface="Times New Roman" panose="02020603050405020304" pitchFamily="18" charset="0"/>
                        </a:rPr>
                        <a:t>     lkjd&amp;ekjd</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 Growth</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iqf’V</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Seed based</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2060"/>
                          </a:solidFill>
                          <a:effectLst/>
                          <a:latin typeface="Kruti Dev 010" pitchFamily="2" charset="0"/>
                          <a:cs typeface="Times New Roman" panose="02020603050405020304" pitchFamily="18" charset="0"/>
                        </a:rPr>
                        <a:t>cht vuq’kaxh</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28513">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Animal      </a:t>
                      </a:r>
                      <a:r>
                        <a:rPr kumimoji="0" lang="en-US" altLang="en-US" sz="2200" b="1" i="0" u="none" strike="noStrike" cap="none" normalizeH="0" baseline="0" dirty="0" err="1">
                          <a:ln>
                            <a:noFill/>
                          </a:ln>
                          <a:solidFill>
                            <a:srgbClr val="002060"/>
                          </a:solidFill>
                          <a:effectLst/>
                          <a:latin typeface="Kruti Dev 010" pitchFamily="2" charset="0"/>
                          <a:cs typeface="Times New Roman" panose="02020603050405020304" pitchFamily="18" charset="0"/>
                        </a:rPr>
                        <a:t>tho</a:t>
                      </a:r>
                      <a:r>
                        <a:rPr kumimoji="0" lang="en-US" altLang="en-US" sz="22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endPar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Animals,  Birds </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i”kq</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i</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kh</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in Body</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kjhj</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Selecting-Tasting in I</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p;u@vkLoknu</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 "  in body</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a:ln>
                            <a:noFill/>
                          </a:ln>
                          <a:solidFill>
                            <a:srgbClr val="002060"/>
                          </a:solidFill>
                          <a:effectLst/>
                          <a:latin typeface="Kruti Dev 010" pitchFamily="2" charset="0"/>
                          <a:cs typeface="Times New Roman" panose="02020603050405020304" pitchFamily="18" charset="0"/>
                        </a:rPr>
                        <a:t>“kjhj esa</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Cruelty, Non-cruelty in I</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2060"/>
                          </a:solidFill>
                          <a:effectLst/>
                          <a:latin typeface="Kruti Dev 010" pitchFamily="2" charset="0"/>
                          <a:cs typeface="Arial" panose="020B0604020202020204" pitchFamily="34" charset="0"/>
                        </a:rPr>
                        <a:t>eSa esa Øwjrk] vØwjrk</a:t>
                      </a:r>
                      <a:endParaRPr kumimoji="0" lang="en-US" altLang="en-US" sz="16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in Body</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kjhj</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Will to live in I</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Tkhus</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dh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vk”kk</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i-IN"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i-IN"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Breed based </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2060"/>
                          </a:solidFill>
                          <a:effectLst/>
                          <a:latin typeface="Kruti Dev 010" pitchFamily="2" charset="0"/>
                          <a:cs typeface="Times New Roman" panose="02020603050405020304" pitchFamily="18" charset="0"/>
                        </a:rPr>
                        <a:t>oa”k vuq’kaxh</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51554">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Human        </a:t>
                      </a:r>
                      <a:r>
                        <a:rPr kumimoji="0" lang="en-US" altLang="en-US" sz="2200" b="1" i="0" u="none" strike="noStrike" cap="none" normalizeH="0" baseline="0" dirty="0" err="1">
                          <a:ln>
                            <a:noFill/>
                          </a:ln>
                          <a:solidFill>
                            <a:srgbClr val="002060"/>
                          </a:solidFill>
                          <a:effectLst/>
                          <a:latin typeface="Kruti Dev 010" pitchFamily="2" charset="0"/>
                          <a:cs typeface="Times New Roman" panose="02020603050405020304" pitchFamily="18" charset="0"/>
                        </a:rPr>
                        <a:t>Kku</a:t>
                      </a:r>
                      <a:r>
                        <a:rPr kumimoji="0" lang="en-US" altLang="en-US" sz="2200" b="1" i="0" u="none" strike="noStrike" cap="none" normalizeH="0" baseline="0" dirty="0">
                          <a:ln>
                            <a:noFill/>
                          </a:ln>
                          <a:solidFill>
                            <a:srgbClr val="002060"/>
                          </a:solidFill>
                          <a:effectLst/>
                          <a:latin typeface="Kruti Dev 010" pitchFamily="2" charset="0"/>
                          <a:cs typeface="Times New Roman" panose="02020603050405020304" pitchFamily="18" charset="0"/>
                        </a:rPr>
                        <a:t> </a:t>
                      </a:r>
                      <a:endPar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Human Beings</a:t>
                      </a:r>
                      <a:r>
                        <a:rPr kumimoji="0" lang="fr-FR"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euq</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in Body</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kjhj</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Imaging, </a:t>
                      </a:r>
                      <a:r>
                        <a:rPr kumimoji="0" lang="en-US" altLang="en-US" sz="1300" b="1" i="0" u="none" strike="noStrike" cap="none" normalizeH="0" baseline="0" dirty="0" err="1">
                          <a:ln>
                            <a:noFill/>
                          </a:ln>
                          <a:solidFill>
                            <a:schemeClr val="tx1"/>
                          </a:solidFill>
                          <a:effectLst/>
                          <a:latin typeface="Arial" panose="020B0604020202020204" pitchFamily="34" charset="0"/>
                          <a:cs typeface="Times New Roman" panose="02020603050405020304" pitchFamily="18" charset="0"/>
                        </a:rPr>
                        <a:t>Analysing</a:t>
                      </a:r>
                      <a:r>
                        <a:rPr kumimoji="0" lang="en-US" altLang="en-US" sz="13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-Comparing, Selecting-Tasting in I</a:t>
                      </a:r>
                      <a:endParaRPr kumimoji="0" lang="en-US" altLang="en-US" sz="13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fp</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=.k]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fo'ys’k.k</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p;u@vkLoknu</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chemeClr val="tx1"/>
                          </a:solidFill>
                          <a:effectLst/>
                          <a:latin typeface="Kruti Dev 010" pitchFamily="2" charset="0"/>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kern="1200" dirty="0">
                          <a:solidFill>
                            <a:schemeClr val="bg1"/>
                          </a:solidFill>
                          <a:latin typeface="Arial"/>
                          <a:cs typeface="Times New Roman"/>
                        </a:rPr>
                        <a:t>Natural Acceptance,</a:t>
                      </a:r>
                    </a:p>
                    <a:p>
                      <a:pPr marL="0" marR="0">
                        <a:spcBef>
                          <a:spcPts val="0"/>
                        </a:spcBef>
                        <a:spcAft>
                          <a:spcPts val="0"/>
                        </a:spcAft>
                      </a:pPr>
                      <a:r>
                        <a:rPr lang="en-US" sz="1400" b="1" dirty="0">
                          <a:solidFill>
                            <a:schemeClr val="bg1"/>
                          </a:solidFill>
                          <a:latin typeface="Arial"/>
                          <a:ea typeface="Times New Roman"/>
                          <a:cs typeface="Times New Roman"/>
                        </a:rPr>
                        <a:t>Potential for Understanding… in I</a:t>
                      </a:r>
                      <a:endParaRPr lang="en-US" sz="1200" b="1" dirty="0">
                        <a:solidFill>
                          <a:schemeClr val="bg1"/>
                        </a:solidFill>
                        <a:latin typeface="Times New Roman"/>
                        <a:ea typeface="Times New Roman"/>
                        <a:cs typeface="Times New Roman"/>
                      </a:endParaRPr>
                    </a:p>
                    <a:p>
                      <a:pPr marL="0" marR="0">
                        <a:spcBef>
                          <a:spcPts val="0"/>
                        </a:spcBef>
                        <a:spcAft>
                          <a:spcPts val="0"/>
                        </a:spcAft>
                      </a:pPr>
                      <a:r>
                        <a:rPr lang="en-US" sz="1400" b="1" dirty="0">
                          <a:solidFill>
                            <a:schemeClr val="bg1"/>
                          </a:solidFill>
                          <a:latin typeface="Kruti Dev 010"/>
                          <a:ea typeface="Times New Roman"/>
                          <a:cs typeface="Arial"/>
                        </a:rPr>
                        <a:t>le&gt;us dh {</a:t>
                      </a:r>
                      <a:r>
                        <a:rPr lang="en-US" sz="1400" b="1" dirty="0" err="1">
                          <a:solidFill>
                            <a:schemeClr val="bg1"/>
                          </a:solidFill>
                          <a:latin typeface="Kruti Dev 010"/>
                          <a:ea typeface="Times New Roman"/>
                          <a:cs typeface="Arial"/>
                        </a:rPr>
                        <a:t>kerk</a:t>
                      </a:r>
                      <a:r>
                        <a:rPr lang="en-US" sz="1400" b="1" dirty="0">
                          <a:solidFill>
                            <a:schemeClr val="bg1"/>
                          </a:solidFill>
                          <a:latin typeface="Kruti Dev 010"/>
                          <a:ea typeface="Times New Roman"/>
                          <a:cs typeface="Arial"/>
                        </a:rPr>
                        <a:t> </a:t>
                      </a:r>
                      <a:r>
                        <a:rPr lang="en-US" sz="1600" b="1" dirty="0" err="1">
                          <a:solidFill>
                            <a:schemeClr val="bg1"/>
                          </a:solidFill>
                          <a:latin typeface="Kruti Dev 010"/>
                          <a:ea typeface="Times New Roman"/>
                          <a:cs typeface="Arial"/>
                        </a:rPr>
                        <a:t>eSa</a:t>
                      </a:r>
                      <a:r>
                        <a:rPr lang="en-US" sz="1600" b="1" dirty="0">
                          <a:solidFill>
                            <a:schemeClr val="bg1"/>
                          </a:solidFill>
                          <a:latin typeface="Kruti Dev 010"/>
                          <a:ea typeface="Times New Roman"/>
                          <a:cs typeface="Arial"/>
                        </a:rPr>
                        <a:t> </a:t>
                      </a:r>
                      <a:r>
                        <a:rPr lang="en-US" sz="1600" b="1" dirty="0" err="1">
                          <a:solidFill>
                            <a:schemeClr val="bg1"/>
                          </a:solidFill>
                          <a:latin typeface="Kruti Dev 010"/>
                          <a:ea typeface="Times New Roman"/>
                          <a:cs typeface="Arial"/>
                        </a:rPr>
                        <a:t>esa</a:t>
                      </a:r>
                      <a:endParaRPr lang="en-US" sz="1200" b="1" dirty="0">
                        <a:solidFill>
                          <a:schemeClr val="bg1"/>
                        </a:solidFill>
                        <a:latin typeface="Times New Roman"/>
                        <a:ea typeface="Times New Roman"/>
                        <a:cs typeface="Times New Roman"/>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in body </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kjhj</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Arial" panose="020B0604020202020204" pitchFamily="34" charset="0"/>
                          <a:cs typeface="Times New Roman" panose="02020603050405020304" pitchFamily="18" charset="0"/>
                        </a:rPr>
                        <a:t>Perseverance, Bravery, Generosity… in I </a:t>
                      </a:r>
                      <a:endParaRPr kumimoji="0" lang="en-US" altLang="en-US" sz="12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khjrk</a:t>
                      </a:r>
                      <a:r>
                        <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ohjrk</a:t>
                      </a:r>
                      <a:r>
                        <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mnkjrk</a:t>
                      </a:r>
                      <a:endParaRPr kumimoji="0" lang="en-US" altLang="en-US" sz="12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in Body</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kjhj</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Will to live with continuous happiness in I</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fujarj</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Lkq</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kiwoZd</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Tkhus</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dh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vk”kk</a:t>
                      </a:r>
                      <a:endPar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alibri" panose="020F0502020204030204" pitchFamily="34" charset="0"/>
                          <a:cs typeface="Arial" panose="020B0604020202020204" pitchFamily="34" charset="0"/>
                        </a:rPr>
                        <a:t>R</a:t>
                      </a:r>
                      <a:r>
                        <a:rPr kumimoji="0" lang="en-US" altLang="en-US" sz="1600" b="1" i="0" u="none" strike="noStrike" cap="none" normalizeH="0" baseline="0" dirty="0">
                          <a:ln>
                            <a:noFill/>
                          </a:ln>
                          <a:solidFill>
                            <a:schemeClr val="bg1"/>
                          </a:solidFill>
                          <a:effectLst/>
                          <a:latin typeface="Calibri" panose="020F0502020204030204" pitchFamily="34" charset="0"/>
                          <a:cs typeface="Arial" panose="020B0604020202020204" pitchFamily="34" charset="0"/>
                        </a:rPr>
                        <a:t>ight Feeling &amp; Thought </a:t>
                      </a:r>
                      <a:r>
                        <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rPr>
                        <a:t>lek/</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kku</a:t>
                      </a:r>
                      <a:endPar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bg1"/>
                          </a:solidFill>
                          <a:effectLst/>
                          <a:latin typeface="Calibri" panose="020F0502020204030204" pitchFamily="34" charset="0"/>
                          <a:cs typeface="Arial" panose="020B0604020202020204" pitchFamily="34" charset="0"/>
                        </a:rPr>
                        <a:t>Right Understanding </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Kku</a:t>
                      </a:r>
                      <a:endParaRPr kumimoji="0" lang="en-US" altLang="en-US" sz="1200" b="1" i="0" u="none" strike="noStrike" cap="none" normalizeH="0" baseline="0" dirty="0">
                        <a:ln>
                          <a:noFill/>
                        </a:ln>
                        <a:solidFill>
                          <a:schemeClr val="bg1"/>
                        </a:solidFill>
                        <a:effectLst/>
                        <a:latin typeface="Kruti Dev 010" pitchFamily="2"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i-IN"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i-IN"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Education-Sanskar based</a:t>
                      </a:r>
                      <a:endParaRPr kumimoji="0" lang="en-US" altLang="en-US" sz="11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rgbClr val="002060"/>
                          </a:solidFill>
                          <a:effectLst/>
                          <a:latin typeface="Kruti Dev 010" pitchFamily="2" charset="0"/>
                          <a:cs typeface="Times New Roman" panose="02020603050405020304" pitchFamily="18" charset="0"/>
                        </a:rPr>
                        <a:t>f”k</a:t>
                      </a:r>
                      <a:r>
                        <a:rPr kumimoji="0" lang="en-US" altLang="en-US" sz="12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200" b="1" i="0" u="none" strike="noStrike" cap="none" normalizeH="0" baseline="0" dirty="0" err="1">
                          <a:ln>
                            <a:noFill/>
                          </a:ln>
                          <a:solidFill>
                            <a:srgbClr val="002060"/>
                          </a:solidFill>
                          <a:effectLst/>
                          <a:latin typeface="Kruti Dev 010" pitchFamily="2" charset="0"/>
                          <a:cs typeface="Times New Roman" panose="02020603050405020304" pitchFamily="18" charset="0"/>
                        </a:rPr>
                        <a:t>kk&amp;laLdkj</a:t>
                      </a:r>
                      <a:r>
                        <a:rPr kumimoji="0" lang="en-US" altLang="en-US" sz="1200" b="1" i="0" u="none" strike="noStrike" cap="none" normalizeH="0" baseline="0" dirty="0">
                          <a:ln>
                            <a:noFill/>
                          </a:ln>
                          <a:solidFill>
                            <a:srgbClr val="002060"/>
                          </a:solidFill>
                          <a:effectLst/>
                          <a:latin typeface="Kruti Dev 010" pitchFamily="2"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200" b="1" i="0" u="none" strike="noStrike" cap="none" normalizeH="0" baseline="0" dirty="0" err="1">
                          <a:ln>
                            <a:noFill/>
                          </a:ln>
                          <a:solidFill>
                            <a:srgbClr val="002060"/>
                          </a:solidFill>
                          <a:effectLst/>
                          <a:latin typeface="Kruti Dev 010" pitchFamily="2" charset="0"/>
                          <a:cs typeface="Times New Roman" panose="02020603050405020304" pitchFamily="18" charset="0"/>
                        </a:rPr>
                        <a:t>vuq’kaxh</a:t>
                      </a:r>
                      <a:endParaRPr kumimoji="0" lang="en-US" altLang="en-US" sz="11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8481" name="Rectangle 1">
            <a:extLst>
              <a:ext uri="{FF2B5EF4-FFF2-40B4-BE49-F238E27FC236}">
                <a16:creationId xmlns:a16="http://schemas.microsoft.com/office/drawing/2014/main" id="{C4058072-7DA5-4A2B-9910-F35E3B340727}"/>
              </a:ext>
            </a:extLst>
          </p:cNvPr>
          <p:cNvSpPr>
            <a:spLocks noChangeArrowheads="1"/>
          </p:cNvSpPr>
          <p:nvPr/>
        </p:nvSpPr>
        <p:spPr bwMode="auto">
          <a:xfrm>
            <a:off x="3987800" y="3244850"/>
            <a:ext cx="1481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hi-IN" altLang="en-US">
                <a:solidFill>
                  <a:srgbClr val="000000"/>
                </a:solidFill>
                <a:cs typeface="Arial" panose="020B0604020202020204" pitchFamily="34" charset="0"/>
              </a:rPr>
              <a:t>	</a:t>
            </a:r>
            <a:endParaRPr lang="en-US" altLang="en-US">
              <a:solidFill>
                <a:srgbClr val="000000"/>
              </a:solidFill>
              <a:cs typeface="Arial" panose="020B0604020202020204" pitchFamily="34" charset="0"/>
            </a:endParaRPr>
          </a:p>
        </p:txBody>
      </p:sp>
      <p:sp>
        <p:nvSpPr>
          <p:cNvPr id="9" name="Rectangle 8">
            <a:extLst>
              <a:ext uri="{FF2B5EF4-FFF2-40B4-BE49-F238E27FC236}">
                <a16:creationId xmlns:a16="http://schemas.microsoft.com/office/drawing/2014/main" id="{FC8B9F12-11D0-47A8-BCB9-20FFB736612C}"/>
              </a:ext>
            </a:extLst>
          </p:cNvPr>
          <p:cNvSpPr/>
          <p:nvPr/>
        </p:nvSpPr>
        <p:spPr>
          <a:xfrm>
            <a:off x="4387850" y="493713"/>
            <a:ext cx="6400800" cy="6364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483" name="Rectangle 13">
            <a:extLst>
              <a:ext uri="{FF2B5EF4-FFF2-40B4-BE49-F238E27FC236}">
                <a16:creationId xmlns:a16="http://schemas.microsoft.com/office/drawing/2014/main" id="{4CAF0E8B-1C0F-4ED6-A201-5E1665B507E2}"/>
              </a:ext>
            </a:extLst>
          </p:cNvPr>
          <p:cNvSpPr>
            <a:spLocks noChangeArrowheads="1"/>
          </p:cNvSpPr>
          <p:nvPr/>
        </p:nvSpPr>
        <p:spPr bwMode="auto">
          <a:xfrm>
            <a:off x="4191000" y="557213"/>
            <a:ext cx="3352800" cy="6461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FF00"/>
                </a:solidFill>
                <a:cs typeface="Arial" panose="020B0604020202020204" pitchFamily="34" charset="0"/>
              </a:rPr>
              <a:t>Every Order has a definite activity</a:t>
            </a:r>
            <a:endParaRPr lang="en-US" altLang="en-US">
              <a:solidFill>
                <a:srgbClr val="FFFF00"/>
              </a:solidFill>
              <a:cs typeface="Arial" panose="020B0604020202020204" pitchFamily="34"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a:extLst>
              <a:ext uri="{FF2B5EF4-FFF2-40B4-BE49-F238E27FC236}">
                <a16:creationId xmlns:a16="http://schemas.microsoft.com/office/drawing/2014/main" id="{03C83A57-1F3D-4AC5-8DAA-2A42CD43F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4775" y="0"/>
            <a:ext cx="6902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76C1EE-5FEA-4308-A06F-FD3CE399A5E9}"/>
              </a:ext>
            </a:extLst>
          </p:cNvPr>
          <p:cNvSpPr/>
          <p:nvPr/>
        </p:nvSpPr>
        <p:spPr>
          <a:xfrm>
            <a:off x="0" y="6400800"/>
            <a:ext cx="12192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Rectangle 25">
            <a:extLst>
              <a:ext uri="{FF2B5EF4-FFF2-40B4-BE49-F238E27FC236}">
                <a16:creationId xmlns:a16="http://schemas.microsoft.com/office/drawing/2014/main" id="{E76E2CAD-B6CE-4588-B922-3B066963B511}"/>
              </a:ext>
            </a:extLst>
          </p:cNvPr>
          <p:cNvSpPr/>
          <p:nvPr/>
        </p:nvSpPr>
        <p:spPr>
          <a:xfrm>
            <a:off x="2133600" y="3560763"/>
            <a:ext cx="8458200" cy="7064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4" name="Rectangle 23">
            <a:extLst>
              <a:ext uri="{FF2B5EF4-FFF2-40B4-BE49-F238E27FC236}">
                <a16:creationId xmlns:a16="http://schemas.microsoft.com/office/drawing/2014/main" id="{B29B0412-C2AD-45B1-80F4-E51F690B3ED4}"/>
              </a:ext>
            </a:extLst>
          </p:cNvPr>
          <p:cNvSpPr/>
          <p:nvPr/>
        </p:nvSpPr>
        <p:spPr>
          <a:xfrm>
            <a:off x="2133600" y="5867400"/>
            <a:ext cx="8456613" cy="990600"/>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5" name="Rectangle 24">
            <a:extLst>
              <a:ext uri="{FF2B5EF4-FFF2-40B4-BE49-F238E27FC236}">
                <a16:creationId xmlns:a16="http://schemas.microsoft.com/office/drawing/2014/main" id="{2039B00B-5BFD-4838-9ABA-1DEE15E832A1}"/>
              </a:ext>
            </a:extLst>
          </p:cNvPr>
          <p:cNvSpPr/>
          <p:nvPr/>
        </p:nvSpPr>
        <p:spPr>
          <a:xfrm>
            <a:off x="2133600" y="4683125"/>
            <a:ext cx="8456613" cy="11842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9462" name="Title 1">
            <a:extLst>
              <a:ext uri="{FF2B5EF4-FFF2-40B4-BE49-F238E27FC236}">
                <a16:creationId xmlns:a16="http://schemas.microsoft.com/office/drawing/2014/main" id="{2F28BDE3-3D4F-4944-83E0-A0557515D2B6}"/>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anose="05050102010706020507" pitchFamily="18" charset="2"/>
              <a:buNone/>
            </a:pPr>
            <a:r>
              <a:rPr lang="en-US" altLang="en-US"/>
              <a:t>Details of the Four Orders in Nature</a:t>
            </a:r>
          </a:p>
        </p:txBody>
      </p:sp>
      <p:graphicFrame>
        <p:nvGraphicFramePr>
          <p:cNvPr id="23" name="Table 22">
            <a:extLst>
              <a:ext uri="{FF2B5EF4-FFF2-40B4-BE49-F238E27FC236}">
                <a16:creationId xmlns:a16="http://schemas.microsoft.com/office/drawing/2014/main" id="{11C94243-8B79-4BCA-8424-4315895B6BC5}"/>
              </a:ext>
            </a:extLst>
          </p:cNvPr>
          <p:cNvGraphicFramePr>
            <a:graphicFrameLocks noGrp="1"/>
          </p:cNvGraphicFramePr>
          <p:nvPr>
            <p:extLst>
              <p:ext uri="{D42A27DB-BD31-4B8C-83A1-F6EECF244321}">
                <p14:modId xmlns:p14="http://schemas.microsoft.com/office/powerpoint/2010/main" val="2543002058"/>
              </p:ext>
            </p:extLst>
          </p:nvPr>
        </p:nvGraphicFramePr>
        <p:xfrm>
          <a:off x="38100" y="533400"/>
          <a:ext cx="10612438" cy="6388120"/>
        </p:xfrm>
        <a:graphic>
          <a:graphicData uri="http://schemas.openxmlformats.org/drawingml/2006/table">
            <a:tbl>
              <a:tblPr/>
              <a:tblGrid>
                <a:gridCol w="1053882">
                  <a:extLst>
                    <a:ext uri="{9D8B030D-6E8A-4147-A177-3AD203B41FA5}">
                      <a16:colId xmlns:a16="http://schemas.microsoft.com/office/drawing/2014/main" val="20000"/>
                    </a:ext>
                  </a:extLst>
                </a:gridCol>
                <a:gridCol w="1032845">
                  <a:extLst>
                    <a:ext uri="{9D8B030D-6E8A-4147-A177-3AD203B41FA5}">
                      <a16:colId xmlns:a16="http://schemas.microsoft.com/office/drawing/2014/main" val="20001"/>
                    </a:ext>
                  </a:extLst>
                </a:gridCol>
                <a:gridCol w="2252908">
                  <a:extLst>
                    <a:ext uri="{9D8B030D-6E8A-4147-A177-3AD203B41FA5}">
                      <a16:colId xmlns:a16="http://schemas.microsoft.com/office/drawing/2014/main" val="20002"/>
                    </a:ext>
                  </a:extLst>
                </a:gridCol>
                <a:gridCol w="2463264">
                  <a:extLst>
                    <a:ext uri="{9D8B030D-6E8A-4147-A177-3AD203B41FA5}">
                      <a16:colId xmlns:a16="http://schemas.microsoft.com/office/drawing/2014/main" val="20003"/>
                    </a:ext>
                  </a:extLst>
                </a:gridCol>
                <a:gridCol w="2209249">
                  <a:extLst>
                    <a:ext uri="{9D8B030D-6E8A-4147-A177-3AD203B41FA5}">
                      <a16:colId xmlns:a16="http://schemas.microsoft.com/office/drawing/2014/main" val="20004"/>
                    </a:ext>
                  </a:extLst>
                </a:gridCol>
                <a:gridCol w="1600290">
                  <a:extLst>
                    <a:ext uri="{9D8B030D-6E8A-4147-A177-3AD203B41FA5}">
                      <a16:colId xmlns:a16="http://schemas.microsoft.com/office/drawing/2014/main" val="20005"/>
                    </a:ext>
                  </a:extLst>
                </a:gridCol>
              </a:tblGrid>
              <a:tr h="914380">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ORDERS </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2060"/>
                          </a:solidFill>
                          <a:effectLst/>
                          <a:latin typeface="Arial" panose="020B0604020202020204" pitchFamily="34" charset="0"/>
                          <a:cs typeface="Times New Roman" panose="02020603050405020304" pitchFamily="18" charset="0"/>
                        </a:rPr>
                        <a:t>4 </a:t>
                      </a:r>
                      <a:r>
                        <a:rPr kumimoji="0" lang="en-US" altLang="en-US" sz="2000" b="1" i="0" u="none" strike="noStrike" cap="none" normalizeH="0" baseline="0" dirty="0" err="1">
                          <a:ln>
                            <a:noFill/>
                          </a:ln>
                          <a:solidFill>
                            <a:srgbClr val="002060"/>
                          </a:solidFill>
                          <a:effectLst/>
                          <a:latin typeface="Kruti Dev 010" pitchFamily="2" charset="0"/>
                          <a:cs typeface="Times New Roman" panose="02020603050405020304" pitchFamily="18" charset="0"/>
                        </a:rPr>
                        <a:t>voLFkk</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UNITS</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bdkbZ</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ACTIVITY</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fØz;k</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NATURAL CHARACTERISTIC</a:t>
                      </a: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rgbClr val="002060"/>
                          </a:solidFill>
                          <a:effectLst/>
                          <a:latin typeface="Kruti Dev 010" pitchFamily="2" charset="0"/>
                          <a:cs typeface="Times New Roman" panose="02020603050405020304" pitchFamily="18" charset="0"/>
                        </a:rPr>
                        <a:t>LoHkko</a:t>
                      </a:r>
                      <a:r>
                        <a:rPr kumimoji="0" lang="en-US" altLang="en-US" sz="12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hi-IN" altLang="en-US" sz="1100" b="0" i="0" u="none" strike="noStrike" cap="none" normalizeH="0" baseline="0" dirty="0">
                          <a:ln>
                            <a:noFill/>
                          </a:ln>
                          <a:solidFill>
                            <a:srgbClr val="1E00AA"/>
                          </a:solidFill>
                          <a:effectLst/>
                          <a:latin typeface="Kruti Dev 010" pitchFamily="2" charset="0"/>
                          <a:cs typeface="Arial" panose="020B0604020202020204" pitchFamily="34" charset="0"/>
                        </a:rPr>
                        <a:t> </a:t>
                      </a:r>
                      <a:r>
                        <a:rPr kumimoji="0" lang="en-US" altLang="en-US" sz="1200" b="1" i="0" u="none" strike="noStrike" cap="none" normalizeH="0" baseline="0" dirty="0" err="1">
                          <a:ln>
                            <a:noFill/>
                          </a:ln>
                          <a:solidFill>
                            <a:srgbClr val="1E00AA"/>
                          </a:solidFill>
                          <a:effectLst/>
                          <a:latin typeface="Kruti Dev 010" pitchFamily="2" charset="0"/>
                          <a:cs typeface="Arial" panose="020B0604020202020204" pitchFamily="34" charset="0"/>
                        </a:rPr>
                        <a:t>O;oLFkk</a:t>
                      </a:r>
                      <a:r>
                        <a:rPr kumimoji="0" lang="en-US" altLang="en-US" sz="1200" b="1" i="0" u="none" strike="noStrike" cap="none" normalizeH="0" baseline="0" dirty="0">
                          <a:ln>
                            <a:noFill/>
                          </a:ln>
                          <a:solidFill>
                            <a:srgbClr val="1E00AA"/>
                          </a:solidFill>
                          <a:effectLst/>
                          <a:latin typeface="Kruti Dev 010" pitchFamily="2" charset="0"/>
                          <a:cs typeface="Arial" panose="020B0604020202020204" pitchFamily="34" charset="0"/>
                        </a:rPr>
                        <a:t> </a:t>
                      </a:r>
                      <a:r>
                        <a:rPr kumimoji="0" lang="en-US" altLang="en-US" sz="1200" b="1" i="0" u="none" strike="noStrike" cap="none" normalizeH="0" baseline="0" dirty="0" err="1">
                          <a:ln>
                            <a:noFill/>
                          </a:ln>
                          <a:solidFill>
                            <a:srgbClr val="1E00AA"/>
                          </a:solidFill>
                          <a:effectLst/>
                          <a:latin typeface="Kruti Dev 010" pitchFamily="2" charset="0"/>
                          <a:cs typeface="Arial" panose="020B0604020202020204" pitchFamily="34" charset="0"/>
                        </a:rPr>
                        <a:t>esa</a:t>
                      </a:r>
                      <a:r>
                        <a:rPr kumimoji="0" lang="en-US" altLang="en-US" sz="1200" b="1" i="0" u="none" strike="noStrike" cap="none" normalizeH="0" baseline="0" dirty="0">
                          <a:ln>
                            <a:noFill/>
                          </a:ln>
                          <a:solidFill>
                            <a:srgbClr val="1E00AA"/>
                          </a:solidFill>
                          <a:effectLst/>
                          <a:latin typeface="Kruti Dev 010" pitchFamily="2" charset="0"/>
                          <a:cs typeface="Arial" panose="020B0604020202020204" pitchFamily="34" charset="0"/>
                        </a:rPr>
                        <a:t> </a:t>
                      </a:r>
                      <a:r>
                        <a:rPr kumimoji="0" lang="en-US" altLang="en-US" sz="1200" b="1" i="0" u="none" strike="noStrike" cap="none" normalizeH="0" baseline="0" dirty="0" err="1">
                          <a:ln>
                            <a:noFill/>
                          </a:ln>
                          <a:solidFill>
                            <a:srgbClr val="1E00AA"/>
                          </a:solidFill>
                          <a:effectLst/>
                          <a:latin typeface="Kruti Dev 010" pitchFamily="2" charset="0"/>
                          <a:cs typeface="Arial" panose="020B0604020202020204" pitchFamily="34" charset="0"/>
                        </a:rPr>
                        <a:t>Hkkxhnkjh</a:t>
                      </a:r>
                      <a:endParaRPr kumimoji="0" lang="en-US" altLang="en-US" sz="1200" b="1" i="0" u="none" strike="noStrike" cap="none" normalizeH="0" baseline="0" dirty="0">
                        <a:ln>
                          <a:noFill/>
                        </a:ln>
                        <a:solidFill>
                          <a:srgbClr val="002060"/>
                        </a:solidFill>
                        <a:effectLst/>
                        <a:latin typeface="Kruti Dev 010" pitchFamily="2"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Participation in larger order)</a:t>
                      </a: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INNATENESS</a:t>
                      </a: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kkj.kk</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keZ</a:t>
                      </a:r>
                      <a:endPar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rgbClr val="1E00AA"/>
                          </a:solidFill>
                          <a:effectLst/>
                          <a:latin typeface="Kruti Dev 010" pitchFamily="2" charset="0"/>
                          <a:cs typeface="Arial" panose="020B0604020202020204" pitchFamily="34" charset="0"/>
                        </a:rPr>
                        <a:t>Lo;a</a:t>
                      </a:r>
                      <a:r>
                        <a:rPr kumimoji="0" lang="en-US" altLang="en-US" sz="1400" b="0" i="0" u="none" strike="noStrike" cap="none" normalizeH="0" baseline="0" dirty="0">
                          <a:ln>
                            <a:noFill/>
                          </a:ln>
                          <a:solidFill>
                            <a:srgbClr val="1E00AA"/>
                          </a:solidFill>
                          <a:effectLst/>
                          <a:latin typeface="Kruti Dev 010" pitchFamily="2" charset="0"/>
                          <a:cs typeface="Arial" panose="020B0604020202020204" pitchFamily="34" charset="0"/>
                        </a:rPr>
                        <a:t> </a:t>
                      </a:r>
                      <a:r>
                        <a:rPr kumimoji="0" lang="en-US" altLang="en-US" sz="1400" b="0" i="0" u="none" strike="noStrike" cap="none" normalizeH="0" baseline="0" dirty="0" err="1">
                          <a:ln>
                            <a:noFill/>
                          </a:ln>
                          <a:solidFill>
                            <a:srgbClr val="1E00AA"/>
                          </a:solidFill>
                          <a:effectLst/>
                          <a:latin typeface="Kruti Dev 010" pitchFamily="2" charset="0"/>
                          <a:cs typeface="Arial" panose="020B0604020202020204" pitchFamily="34" charset="0"/>
                        </a:rPr>
                        <a:t>esa</a:t>
                      </a:r>
                      <a:r>
                        <a:rPr kumimoji="0" lang="en-US" altLang="en-US" sz="1400" b="0" i="0" u="none" strike="noStrike" cap="none" normalizeH="0" baseline="0" dirty="0">
                          <a:ln>
                            <a:noFill/>
                          </a:ln>
                          <a:solidFill>
                            <a:srgbClr val="1E00AA"/>
                          </a:solidFill>
                          <a:effectLst/>
                          <a:latin typeface="Kruti Dev 010" pitchFamily="2" charset="0"/>
                          <a:cs typeface="Arial" panose="020B0604020202020204" pitchFamily="34" charset="0"/>
                        </a:rPr>
                        <a:t> </a:t>
                      </a:r>
                      <a:r>
                        <a:rPr kumimoji="0" lang="en-US" altLang="en-US" sz="1400" b="0" i="0" u="none" strike="noStrike" cap="none" normalizeH="0" baseline="0" dirty="0" err="1">
                          <a:ln>
                            <a:noFill/>
                          </a:ln>
                          <a:solidFill>
                            <a:srgbClr val="1E00AA"/>
                          </a:solidFill>
                          <a:effectLst/>
                          <a:latin typeface="Kruti Dev 010" pitchFamily="2" charset="0"/>
                          <a:cs typeface="Arial" panose="020B0604020202020204" pitchFamily="34" charset="0"/>
                        </a:rPr>
                        <a:t>O;oLFkk</a:t>
                      </a: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(Self-</a:t>
                      </a:r>
                      <a:r>
                        <a:rPr kumimoji="0" lang="en-US" altLang="en-US" sz="1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organisation</a:t>
                      </a: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INHERITANCE</a:t>
                      </a:r>
                      <a:endParaRPr kumimoji="0" lang="en-US"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vuq’kaxh;rk</a:t>
                      </a: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10000"/>
                  </a:ext>
                </a:extLst>
              </a:tr>
              <a:tr h="914329">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Physical</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err="1">
                          <a:ln>
                            <a:noFill/>
                          </a:ln>
                          <a:solidFill>
                            <a:srgbClr val="002060"/>
                          </a:solidFill>
                          <a:effectLst/>
                          <a:latin typeface="Kruti Dev 010" pitchFamily="2" charset="0"/>
                          <a:cs typeface="Times New Roman" panose="02020603050405020304" pitchFamily="18" charset="0"/>
                        </a:rPr>
                        <a:t>inkFkZ</a:t>
                      </a:r>
                      <a:endPar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Soil, Metal</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feV~Vh</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kkrq</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Formation-Deformation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jpuk&amp;fojpuk</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Composition-Decomposition</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LakxBu&amp;fo?kVu</a:t>
                      </a:r>
                      <a:endPar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Existence </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vfLrRo</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Constitution based</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Ikfj.kke</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vuq’kaxh</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9324">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Bio       </a:t>
                      </a:r>
                      <a:r>
                        <a:rPr kumimoji="0" lang="en-US" altLang="en-US" sz="2200" b="1" i="0" u="none" strike="noStrike" cap="none" normalizeH="0" baseline="0" dirty="0" err="1">
                          <a:ln>
                            <a:noFill/>
                          </a:ln>
                          <a:solidFill>
                            <a:srgbClr val="002060"/>
                          </a:solidFill>
                          <a:effectLst/>
                          <a:latin typeface="Kruti Dev 010" pitchFamily="2" charset="0"/>
                          <a:cs typeface="Times New Roman" panose="02020603050405020304" pitchFamily="18" charset="0"/>
                        </a:rPr>
                        <a:t>izk.k</a:t>
                      </a:r>
                      <a:r>
                        <a:rPr kumimoji="0" lang="en-US" altLang="en-US" sz="22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endPar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Plants, Trees</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isM</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ikS</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ks</a:t>
                      </a:r>
                      <a:r>
                        <a:rPr kumimoji="0" lang="en-US" altLang="en-US" sz="18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Respiration</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Kruti Dev 010" pitchFamily="2" charset="0"/>
                          <a:cs typeface="Times New Roman" panose="02020603050405020304" pitchFamily="18" charset="0"/>
                        </a:rPr>
                        <a:t>      </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olu&amp;iz”olu</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  + Nurture-Worsen </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2060"/>
                          </a:solidFill>
                          <a:effectLst/>
                          <a:latin typeface="Kruti Dev 010" pitchFamily="2" charset="0"/>
                          <a:cs typeface="Times New Roman" panose="02020603050405020304" pitchFamily="18" charset="0"/>
                        </a:rPr>
                        <a:t>     lkjd&amp;ekjd</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 Growth</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iqf’V</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Seed based</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2060"/>
                          </a:solidFill>
                          <a:effectLst/>
                          <a:latin typeface="Kruti Dev 010" pitchFamily="2" charset="0"/>
                          <a:cs typeface="Times New Roman" panose="02020603050405020304" pitchFamily="18" charset="0"/>
                        </a:rPr>
                        <a:t>cht vuq’kaxh</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28513">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Animal      </a:t>
                      </a:r>
                      <a:r>
                        <a:rPr kumimoji="0" lang="en-US" altLang="en-US" sz="2200" b="1" i="0" u="none" strike="noStrike" cap="none" normalizeH="0" baseline="0" dirty="0" err="1">
                          <a:ln>
                            <a:noFill/>
                          </a:ln>
                          <a:solidFill>
                            <a:srgbClr val="002060"/>
                          </a:solidFill>
                          <a:effectLst/>
                          <a:latin typeface="Kruti Dev 010" pitchFamily="2" charset="0"/>
                          <a:cs typeface="Times New Roman" panose="02020603050405020304" pitchFamily="18" charset="0"/>
                        </a:rPr>
                        <a:t>tho</a:t>
                      </a:r>
                      <a:r>
                        <a:rPr kumimoji="0" lang="en-US" altLang="en-US" sz="22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endPar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Animals,  Birds </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i”kq</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i</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kh</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in Body</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kjhj</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Selecting-Tasting in I</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p;u@vkLoknu</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 "  in body</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a:ln>
                            <a:noFill/>
                          </a:ln>
                          <a:solidFill>
                            <a:srgbClr val="002060"/>
                          </a:solidFill>
                          <a:effectLst/>
                          <a:latin typeface="Kruti Dev 010" pitchFamily="2" charset="0"/>
                          <a:cs typeface="Times New Roman" panose="02020603050405020304" pitchFamily="18" charset="0"/>
                        </a:rPr>
                        <a:t>“kjhj esa</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Cruelty, Non-cruelty in I</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2060"/>
                          </a:solidFill>
                          <a:effectLst/>
                          <a:latin typeface="Kruti Dev 010" pitchFamily="2" charset="0"/>
                          <a:cs typeface="Arial" panose="020B0604020202020204" pitchFamily="34" charset="0"/>
                        </a:rPr>
                        <a:t>eSa esa Øwjrk] vØwjrk</a:t>
                      </a:r>
                      <a:endParaRPr kumimoji="0" lang="en-US" altLang="en-US" sz="16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in Body</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kjhj</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Will to live in I</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Tkhus</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dh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vk”kk</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i-IN"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i-IN"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Breed based </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2060"/>
                          </a:solidFill>
                          <a:effectLst/>
                          <a:latin typeface="Kruti Dev 010" pitchFamily="2" charset="0"/>
                          <a:cs typeface="Times New Roman" panose="02020603050405020304" pitchFamily="18" charset="0"/>
                        </a:rPr>
                        <a:t>oa”k vuq’kaxh</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51554">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Human        </a:t>
                      </a:r>
                      <a:r>
                        <a:rPr kumimoji="0" lang="en-US" altLang="en-US" sz="2200" b="1" i="0" u="none" strike="noStrike" cap="none" normalizeH="0" baseline="0" dirty="0" err="1">
                          <a:ln>
                            <a:noFill/>
                          </a:ln>
                          <a:solidFill>
                            <a:srgbClr val="002060"/>
                          </a:solidFill>
                          <a:effectLst/>
                          <a:latin typeface="Kruti Dev 010" pitchFamily="2" charset="0"/>
                          <a:cs typeface="Times New Roman" panose="02020603050405020304" pitchFamily="18" charset="0"/>
                        </a:rPr>
                        <a:t>Kku</a:t>
                      </a:r>
                      <a:r>
                        <a:rPr kumimoji="0" lang="en-US" altLang="en-US" sz="2200" b="1" i="0" u="none" strike="noStrike" cap="none" normalizeH="0" baseline="0" dirty="0">
                          <a:ln>
                            <a:noFill/>
                          </a:ln>
                          <a:solidFill>
                            <a:srgbClr val="002060"/>
                          </a:solidFill>
                          <a:effectLst/>
                          <a:latin typeface="Kruti Dev 010" pitchFamily="2" charset="0"/>
                          <a:cs typeface="Times New Roman" panose="02020603050405020304" pitchFamily="18" charset="0"/>
                        </a:rPr>
                        <a:t> </a:t>
                      </a:r>
                      <a:endPar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Human Beings</a:t>
                      </a:r>
                      <a:r>
                        <a:rPr kumimoji="0" lang="fr-FR"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euq</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in Body</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kjhj</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Imaging, </a:t>
                      </a:r>
                      <a:r>
                        <a:rPr kumimoji="0" lang="en-US" altLang="en-US" sz="1300" b="1" i="0" u="none" strike="noStrike" cap="none" normalizeH="0" baseline="0" dirty="0" err="1">
                          <a:ln>
                            <a:noFill/>
                          </a:ln>
                          <a:solidFill>
                            <a:schemeClr val="tx1"/>
                          </a:solidFill>
                          <a:effectLst/>
                          <a:latin typeface="Arial" panose="020B0604020202020204" pitchFamily="34" charset="0"/>
                          <a:cs typeface="Times New Roman" panose="02020603050405020304" pitchFamily="18" charset="0"/>
                        </a:rPr>
                        <a:t>Analysing</a:t>
                      </a:r>
                      <a:r>
                        <a:rPr kumimoji="0" lang="en-US" altLang="en-US" sz="13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-Comparing, Selecting-Tasting in I</a:t>
                      </a:r>
                      <a:endParaRPr kumimoji="0" lang="en-US" altLang="en-US" sz="13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fp</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=.k]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fo'ys’k.k</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p;u@vkLoknu</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chemeClr val="tx1"/>
                          </a:solidFill>
                          <a:effectLst/>
                          <a:latin typeface="Kruti Dev 010" pitchFamily="2" charset="0"/>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kern="1200" dirty="0">
                          <a:solidFill>
                            <a:schemeClr val="bg1"/>
                          </a:solidFill>
                          <a:latin typeface="Arial"/>
                          <a:cs typeface="Times New Roman"/>
                        </a:rPr>
                        <a:t>Natural Acceptance,</a:t>
                      </a:r>
                    </a:p>
                    <a:p>
                      <a:pPr marL="0" marR="0">
                        <a:spcBef>
                          <a:spcPts val="0"/>
                        </a:spcBef>
                        <a:spcAft>
                          <a:spcPts val="0"/>
                        </a:spcAft>
                      </a:pPr>
                      <a:r>
                        <a:rPr lang="en-US" sz="1400" b="1" dirty="0">
                          <a:solidFill>
                            <a:schemeClr val="bg1"/>
                          </a:solidFill>
                          <a:latin typeface="Arial"/>
                          <a:ea typeface="Times New Roman"/>
                          <a:cs typeface="Times New Roman"/>
                        </a:rPr>
                        <a:t>Potential for Understanding… in I</a:t>
                      </a:r>
                      <a:endParaRPr lang="en-US" sz="1200" b="1" dirty="0">
                        <a:solidFill>
                          <a:schemeClr val="bg1"/>
                        </a:solidFill>
                        <a:latin typeface="Times New Roman"/>
                        <a:ea typeface="Times New Roman"/>
                        <a:cs typeface="Times New Roman"/>
                      </a:endParaRPr>
                    </a:p>
                    <a:p>
                      <a:pPr marL="0" marR="0">
                        <a:spcBef>
                          <a:spcPts val="0"/>
                        </a:spcBef>
                        <a:spcAft>
                          <a:spcPts val="0"/>
                        </a:spcAft>
                      </a:pPr>
                      <a:r>
                        <a:rPr lang="en-US" sz="1400" b="1" dirty="0">
                          <a:solidFill>
                            <a:schemeClr val="bg1"/>
                          </a:solidFill>
                          <a:latin typeface="Kruti Dev 010"/>
                          <a:ea typeface="Times New Roman"/>
                          <a:cs typeface="Arial"/>
                        </a:rPr>
                        <a:t>le&gt;us dh {</a:t>
                      </a:r>
                      <a:r>
                        <a:rPr lang="en-US" sz="1400" b="1" dirty="0" err="1">
                          <a:solidFill>
                            <a:schemeClr val="bg1"/>
                          </a:solidFill>
                          <a:latin typeface="Kruti Dev 010"/>
                          <a:ea typeface="Times New Roman"/>
                          <a:cs typeface="Arial"/>
                        </a:rPr>
                        <a:t>kerk</a:t>
                      </a:r>
                      <a:r>
                        <a:rPr lang="en-US" sz="1400" b="1" dirty="0">
                          <a:solidFill>
                            <a:schemeClr val="bg1"/>
                          </a:solidFill>
                          <a:latin typeface="Kruti Dev 010"/>
                          <a:ea typeface="Times New Roman"/>
                          <a:cs typeface="Arial"/>
                        </a:rPr>
                        <a:t> </a:t>
                      </a:r>
                      <a:r>
                        <a:rPr lang="en-US" sz="1600" b="1" dirty="0" err="1">
                          <a:solidFill>
                            <a:schemeClr val="bg1"/>
                          </a:solidFill>
                          <a:latin typeface="Kruti Dev 010"/>
                          <a:ea typeface="Times New Roman"/>
                          <a:cs typeface="Arial"/>
                        </a:rPr>
                        <a:t>eSa</a:t>
                      </a:r>
                      <a:r>
                        <a:rPr lang="en-US" sz="1600" b="1" dirty="0">
                          <a:solidFill>
                            <a:schemeClr val="bg1"/>
                          </a:solidFill>
                          <a:latin typeface="Kruti Dev 010"/>
                          <a:ea typeface="Times New Roman"/>
                          <a:cs typeface="Arial"/>
                        </a:rPr>
                        <a:t> </a:t>
                      </a:r>
                      <a:r>
                        <a:rPr lang="en-US" sz="1600" b="1" dirty="0" err="1">
                          <a:solidFill>
                            <a:schemeClr val="bg1"/>
                          </a:solidFill>
                          <a:latin typeface="Kruti Dev 010"/>
                          <a:ea typeface="Times New Roman"/>
                          <a:cs typeface="Arial"/>
                        </a:rPr>
                        <a:t>esa</a:t>
                      </a:r>
                      <a:endParaRPr lang="en-US" sz="1200" b="1" dirty="0">
                        <a:solidFill>
                          <a:schemeClr val="bg1"/>
                        </a:solidFill>
                        <a:latin typeface="Times New Roman"/>
                        <a:ea typeface="Times New Roman"/>
                        <a:cs typeface="Times New Roman"/>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in body </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kjhj</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Arial" panose="020B0604020202020204" pitchFamily="34" charset="0"/>
                          <a:cs typeface="Times New Roman" panose="02020603050405020304" pitchFamily="18" charset="0"/>
                        </a:rPr>
                        <a:t>Potential for Perseverance, Bravery, Generosity… in I </a:t>
                      </a:r>
                      <a:endParaRPr kumimoji="0" lang="en-US" altLang="en-US" sz="12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khjrk</a:t>
                      </a:r>
                      <a:r>
                        <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ohjrk</a:t>
                      </a:r>
                      <a:r>
                        <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mnkjrk</a:t>
                      </a:r>
                      <a:endParaRPr kumimoji="0" lang="en-US" altLang="en-US" sz="12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in Body</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kjhj</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Will to live with continuous happiness in I</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fujarj</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Lkq</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kiwoZd</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Tkhus</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dh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vk”kk</a:t>
                      </a:r>
                      <a:endPar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alibri" panose="020F0502020204030204" pitchFamily="34" charset="0"/>
                          <a:cs typeface="Arial" panose="020B0604020202020204" pitchFamily="34" charset="0"/>
                        </a:rPr>
                        <a:t>R</a:t>
                      </a:r>
                      <a:r>
                        <a:rPr kumimoji="0" lang="en-US" altLang="en-US" sz="1600" b="1" i="0" u="none" strike="noStrike" cap="none" normalizeH="0" baseline="0" dirty="0">
                          <a:ln>
                            <a:noFill/>
                          </a:ln>
                          <a:solidFill>
                            <a:schemeClr val="bg1"/>
                          </a:solidFill>
                          <a:effectLst/>
                          <a:latin typeface="Calibri" panose="020F0502020204030204" pitchFamily="34" charset="0"/>
                          <a:cs typeface="Arial" panose="020B0604020202020204" pitchFamily="34" charset="0"/>
                        </a:rPr>
                        <a:t>ight Feeling &amp; Thought </a:t>
                      </a:r>
                      <a:r>
                        <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rPr>
                        <a:t>lek/</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kku</a:t>
                      </a:r>
                      <a:endPar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bg1"/>
                          </a:solidFill>
                          <a:effectLst/>
                          <a:latin typeface="Calibri" panose="020F0502020204030204" pitchFamily="34" charset="0"/>
                          <a:cs typeface="Arial" panose="020B0604020202020204" pitchFamily="34" charset="0"/>
                        </a:rPr>
                        <a:t>Right Understanding </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Kku</a:t>
                      </a:r>
                      <a:endParaRPr kumimoji="0" lang="en-US" altLang="en-US" sz="1200" b="1" i="0" u="none" strike="noStrike" cap="none" normalizeH="0" baseline="0" dirty="0">
                        <a:ln>
                          <a:noFill/>
                        </a:ln>
                        <a:solidFill>
                          <a:schemeClr val="bg1"/>
                        </a:solidFill>
                        <a:effectLst/>
                        <a:latin typeface="Kruti Dev 010" pitchFamily="2"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i-IN"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i-IN"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Education-Sanskar based</a:t>
                      </a:r>
                      <a:endParaRPr kumimoji="0" lang="en-US" altLang="en-US" sz="11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rgbClr val="002060"/>
                          </a:solidFill>
                          <a:effectLst/>
                          <a:latin typeface="Kruti Dev 010" pitchFamily="2" charset="0"/>
                          <a:cs typeface="Times New Roman" panose="02020603050405020304" pitchFamily="18" charset="0"/>
                        </a:rPr>
                        <a:t>f”k</a:t>
                      </a:r>
                      <a:r>
                        <a:rPr kumimoji="0" lang="en-US" altLang="en-US" sz="12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200" b="1" i="0" u="none" strike="noStrike" cap="none" normalizeH="0" baseline="0" dirty="0" err="1">
                          <a:ln>
                            <a:noFill/>
                          </a:ln>
                          <a:solidFill>
                            <a:srgbClr val="002060"/>
                          </a:solidFill>
                          <a:effectLst/>
                          <a:latin typeface="Kruti Dev 010" pitchFamily="2" charset="0"/>
                          <a:cs typeface="Times New Roman" panose="02020603050405020304" pitchFamily="18" charset="0"/>
                        </a:rPr>
                        <a:t>kk&amp;laLdkj</a:t>
                      </a:r>
                      <a:r>
                        <a:rPr kumimoji="0" lang="en-US" altLang="en-US" sz="1200" b="1" i="0" u="none" strike="noStrike" cap="none" normalizeH="0" baseline="0" dirty="0">
                          <a:ln>
                            <a:noFill/>
                          </a:ln>
                          <a:solidFill>
                            <a:srgbClr val="002060"/>
                          </a:solidFill>
                          <a:effectLst/>
                          <a:latin typeface="Kruti Dev 010" pitchFamily="2"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200" b="1" i="0" u="none" strike="noStrike" cap="none" normalizeH="0" baseline="0" dirty="0" err="1">
                          <a:ln>
                            <a:noFill/>
                          </a:ln>
                          <a:solidFill>
                            <a:srgbClr val="002060"/>
                          </a:solidFill>
                          <a:effectLst/>
                          <a:latin typeface="Kruti Dev 010" pitchFamily="2" charset="0"/>
                          <a:cs typeface="Times New Roman" panose="02020603050405020304" pitchFamily="18" charset="0"/>
                        </a:rPr>
                        <a:t>vuq’kaxh</a:t>
                      </a:r>
                      <a:endParaRPr kumimoji="0" lang="en-US" altLang="en-US" sz="11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9505" name="Rectangle 1">
            <a:extLst>
              <a:ext uri="{FF2B5EF4-FFF2-40B4-BE49-F238E27FC236}">
                <a16:creationId xmlns:a16="http://schemas.microsoft.com/office/drawing/2014/main" id="{5076ED75-9E8F-4282-9019-21A6DB256022}"/>
              </a:ext>
            </a:extLst>
          </p:cNvPr>
          <p:cNvSpPr>
            <a:spLocks noChangeArrowheads="1"/>
          </p:cNvSpPr>
          <p:nvPr/>
        </p:nvSpPr>
        <p:spPr bwMode="auto">
          <a:xfrm>
            <a:off x="3987800" y="3244850"/>
            <a:ext cx="1481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hi-IN" altLang="en-US">
                <a:solidFill>
                  <a:srgbClr val="000000"/>
                </a:solidFill>
                <a:cs typeface="Arial" panose="020B0604020202020204" pitchFamily="34" charset="0"/>
              </a:rPr>
              <a:t>	</a:t>
            </a:r>
            <a:endParaRPr lang="en-US" altLang="en-US">
              <a:solidFill>
                <a:srgbClr val="000000"/>
              </a:solidFill>
              <a:cs typeface="Arial" panose="020B0604020202020204" pitchFamily="34" charset="0"/>
            </a:endParaRPr>
          </a:p>
        </p:txBody>
      </p:sp>
      <p:sp>
        <p:nvSpPr>
          <p:cNvPr id="9" name="Rectangle 8">
            <a:extLst>
              <a:ext uri="{FF2B5EF4-FFF2-40B4-BE49-F238E27FC236}">
                <a16:creationId xmlns:a16="http://schemas.microsoft.com/office/drawing/2014/main" id="{263EA257-02A2-48A3-99BE-DB10F54AF68B}"/>
              </a:ext>
            </a:extLst>
          </p:cNvPr>
          <p:cNvSpPr/>
          <p:nvPr/>
        </p:nvSpPr>
        <p:spPr>
          <a:xfrm>
            <a:off x="6858000" y="493713"/>
            <a:ext cx="3930650" cy="6364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507" name="Rectangle 13">
            <a:extLst>
              <a:ext uri="{FF2B5EF4-FFF2-40B4-BE49-F238E27FC236}">
                <a16:creationId xmlns:a16="http://schemas.microsoft.com/office/drawing/2014/main" id="{BB140775-7EE5-4B7B-B9DC-EDF19636F120}"/>
              </a:ext>
            </a:extLst>
          </p:cNvPr>
          <p:cNvSpPr>
            <a:spLocks noChangeArrowheads="1"/>
          </p:cNvSpPr>
          <p:nvPr/>
        </p:nvSpPr>
        <p:spPr bwMode="auto">
          <a:xfrm>
            <a:off x="6934200" y="554038"/>
            <a:ext cx="5103813" cy="23082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FF00"/>
                </a:solidFill>
                <a:cs typeface="Arial" panose="020B0604020202020204" pitchFamily="34" charset="0"/>
              </a:rPr>
              <a:t>Every Order has a definite natural characteristic or participation in the larger order</a:t>
            </a:r>
          </a:p>
          <a:p>
            <a:pPr eaLnBrk="1" hangingPunct="1"/>
            <a:r>
              <a:rPr lang="en-US" altLang="en-US" b="1">
                <a:solidFill>
                  <a:srgbClr val="FFFF00"/>
                </a:solidFill>
                <a:cs typeface="Arial" panose="020B0604020202020204" pitchFamily="34" charset="0"/>
              </a:rPr>
              <a:t>(except for human being without right understanding)</a:t>
            </a:r>
          </a:p>
          <a:p>
            <a:pPr eaLnBrk="1" hangingPunct="1"/>
            <a:endParaRPr lang="en-US" altLang="en-US" b="1">
              <a:solidFill>
                <a:srgbClr val="FFFF00"/>
              </a:solidFill>
              <a:cs typeface="Arial" panose="020B0604020202020204" pitchFamily="34" charset="0"/>
            </a:endParaRPr>
          </a:p>
          <a:p>
            <a:pPr eaLnBrk="1" hangingPunct="1"/>
            <a:r>
              <a:rPr lang="en-US" altLang="en-US" b="1">
                <a:solidFill>
                  <a:srgbClr val="FFFF00"/>
                </a:solidFill>
                <a:cs typeface="Arial" panose="020B0604020202020204" pitchFamily="34" charset="0"/>
              </a:rPr>
              <a:t>Human Being has to understand to live in accordance with their natural characteristic</a:t>
            </a:r>
            <a:endParaRPr lang="en-US" altLang="en-US">
              <a:solidFill>
                <a:srgbClr val="FFFF00"/>
              </a:solidFill>
              <a:cs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2">
            <a:extLst>
              <a:ext uri="{FF2B5EF4-FFF2-40B4-BE49-F238E27FC236}">
                <a16:creationId xmlns:a16="http://schemas.microsoft.com/office/drawing/2014/main" id="{5FAD54E1-C76B-4385-A0CD-4E70FB4BA446}"/>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25"/>
              </a:spcBef>
              <a:buFont typeface="Symbol" panose="05050102010706020507" pitchFamily="18" charset="2"/>
              <a:buNone/>
            </a:pPr>
            <a:r>
              <a:rPr lang="en-US" altLang="en-US" b="1" u="sng"/>
              <a:t>Natural Characteristic of Human Living with Human Consciousness</a:t>
            </a:r>
          </a:p>
          <a:p>
            <a:pPr>
              <a:spcBef>
                <a:spcPts val="25"/>
              </a:spcBef>
              <a:buFont typeface="Symbol" panose="05050102010706020507" pitchFamily="18" charset="2"/>
              <a:buNone/>
            </a:pPr>
            <a:endParaRPr lang="en-IN" altLang="en-US">
              <a:solidFill>
                <a:srgbClr val="1E00AA"/>
              </a:solidFill>
            </a:endParaRPr>
          </a:p>
          <a:p>
            <a:pPr>
              <a:spcBef>
                <a:spcPts val="25"/>
              </a:spcBef>
              <a:buFont typeface="Symbol" panose="05050102010706020507" pitchFamily="18" charset="2"/>
              <a:buNone/>
            </a:pPr>
            <a:r>
              <a:rPr lang="en-US" altLang="en-US" b="1">
                <a:solidFill>
                  <a:srgbClr val="1E00AA"/>
                </a:solidFill>
              </a:rPr>
              <a:t>Perseverence</a:t>
            </a:r>
            <a:r>
              <a:rPr lang="en-IN" altLang="en-US" b="1">
                <a:solidFill>
                  <a:srgbClr val="1E00AA"/>
                </a:solidFill>
              </a:rPr>
              <a:t> </a:t>
            </a:r>
            <a:r>
              <a:rPr lang="en-IN" altLang="en-US">
                <a:solidFill>
                  <a:srgbClr val="1E00AA"/>
                </a:solidFill>
              </a:rPr>
              <a:t>(</a:t>
            </a:r>
            <a:r>
              <a:rPr lang="en-IN" altLang="en-US">
                <a:solidFill>
                  <a:srgbClr val="002060"/>
                </a:solidFill>
                <a:latin typeface="Kruti Dev 010" pitchFamily="2" charset="0"/>
                <a:ea typeface="Times New Roman" panose="02020603050405020304" pitchFamily="18" charset="0"/>
                <a:cs typeface="Arial" panose="020B0604020202020204" pitchFamily="34" charset="0"/>
              </a:rPr>
              <a:t>/khjrk</a:t>
            </a:r>
            <a:r>
              <a:rPr lang="en-IN" altLang="en-US">
                <a:solidFill>
                  <a:srgbClr val="1E00AA"/>
                </a:solidFill>
              </a:rPr>
              <a:t>) </a:t>
            </a:r>
            <a:r>
              <a:rPr lang="en-US" altLang="en-US">
                <a:solidFill>
                  <a:srgbClr val="1E00AA"/>
                </a:solidFill>
              </a:rPr>
              <a:t>Being assured that the all-encompassing solution is to understand &amp; to live in harmony at all 4 levels, I live with this commitment without any perturbation</a:t>
            </a:r>
          </a:p>
          <a:p>
            <a:pPr>
              <a:spcBef>
                <a:spcPts val="25"/>
              </a:spcBef>
              <a:buFont typeface="Symbol" panose="05050102010706020507" pitchFamily="18" charset="2"/>
              <a:buNone/>
            </a:pPr>
            <a:endParaRPr lang="en-IN" altLang="en-US"/>
          </a:p>
          <a:p>
            <a:pPr>
              <a:spcBef>
                <a:spcPts val="25"/>
              </a:spcBef>
              <a:buFont typeface="Symbol" panose="05050102010706020507" pitchFamily="18" charset="2"/>
              <a:buNone/>
            </a:pPr>
            <a:r>
              <a:rPr lang="en-US" altLang="en-US" b="1"/>
              <a:t>Bravery</a:t>
            </a:r>
            <a:r>
              <a:rPr lang="en-IN" altLang="en-US" b="1"/>
              <a:t> </a:t>
            </a:r>
            <a:r>
              <a:rPr lang="en-IN" altLang="en-US"/>
              <a:t>(</a:t>
            </a:r>
            <a:r>
              <a:rPr lang="en-IN" altLang="en-US">
                <a:latin typeface="Kruti Dev 010" pitchFamily="2" charset="0"/>
                <a:cs typeface="Times New Roman" panose="02020603050405020304" pitchFamily="18" charset="0"/>
              </a:rPr>
              <a:t>ohjrk</a:t>
            </a:r>
            <a:r>
              <a:rPr lang="en-IN" altLang="en-US"/>
              <a:t>) </a:t>
            </a:r>
            <a:r>
              <a:rPr lang="en-US" altLang="en-US"/>
              <a:t>The commitment to help the other develop right understanding &amp; to live accordingly</a:t>
            </a:r>
          </a:p>
          <a:p>
            <a:pPr>
              <a:spcBef>
                <a:spcPts val="25"/>
              </a:spcBef>
              <a:buFont typeface="Symbol" panose="05050102010706020507" pitchFamily="18" charset="2"/>
              <a:buNone/>
            </a:pPr>
            <a:endParaRPr lang="en-IN" altLang="en-US">
              <a:solidFill>
                <a:srgbClr val="1E00AA"/>
              </a:solidFill>
            </a:endParaRPr>
          </a:p>
          <a:p>
            <a:pPr>
              <a:spcBef>
                <a:spcPts val="25"/>
              </a:spcBef>
              <a:buFont typeface="Symbol" panose="05050102010706020507" pitchFamily="18" charset="2"/>
              <a:buNone/>
            </a:pPr>
            <a:r>
              <a:rPr lang="en-US" altLang="en-US" b="1">
                <a:solidFill>
                  <a:srgbClr val="1E00AA"/>
                </a:solidFill>
              </a:rPr>
              <a:t>Generosity</a:t>
            </a:r>
            <a:r>
              <a:rPr lang="en-IN" altLang="en-US">
                <a:solidFill>
                  <a:srgbClr val="1E00AA"/>
                </a:solidFill>
              </a:rPr>
              <a:t> (</a:t>
            </a:r>
            <a:r>
              <a:rPr lang="en-IN" altLang="en-US">
                <a:solidFill>
                  <a:srgbClr val="002060"/>
                </a:solidFill>
                <a:latin typeface="Kruti Dev 010" pitchFamily="2" charset="0"/>
                <a:cs typeface="Times New Roman" panose="02020603050405020304" pitchFamily="18" charset="0"/>
              </a:rPr>
              <a:t>mnkjrk</a:t>
            </a:r>
            <a:r>
              <a:rPr lang="en-IN" altLang="en-US">
                <a:solidFill>
                  <a:srgbClr val="1E00AA"/>
                </a:solidFill>
              </a:rPr>
              <a:t>) </a:t>
            </a:r>
            <a:r>
              <a:rPr lang="en-US" altLang="en-US">
                <a:solidFill>
                  <a:srgbClr val="1E00AA"/>
                </a:solidFill>
              </a:rPr>
              <a:t>Readiness to invest oneself, one's body &amp; physical facility to help the other develop right understanding &amp; to live accordingly</a:t>
            </a:r>
          </a:p>
        </p:txBody>
      </p:sp>
      <p:sp>
        <p:nvSpPr>
          <p:cNvPr id="2" name="Content Placeholder 1">
            <a:extLst>
              <a:ext uri="{FF2B5EF4-FFF2-40B4-BE49-F238E27FC236}">
                <a16:creationId xmlns:a16="http://schemas.microsoft.com/office/drawing/2014/main" id="{2846F399-4441-4390-AE36-F7BD8EFD3037}"/>
              </a:ext>
            </a:extLst>
          </p:cNvPr>
          <p:cNvSpPr>
            <a:spLocks noGrp="1"/>
          </p:cNvSpPr>
          <p:nvPr>
            <p:ph sz="half" idx="2"/>
          </p:nvPr>
        </p:nvSpPr>
        <p:spPr>
          <a:xfrm>
            <a:off x="6210300" y="609600"/>
            <a:ext cx="5981700" cy="5943600"/>
          </a:xfrm>
        </p:spPr>
        <p:txBody>
          <a:bodyPr/>
          <a:lstStyle/>
          <a:p>
            <a:pPr>
              <a:spcBef>
                <a:spcPts val="24"/>
              </a:spcBef>
              <a:buFont typeface="Symbol" pitchFamily="18" charset="2"/>
              <a:buNone/>
              <a:defRPr/>
            </a:pPr>
            <a:r>
              <a:rPr lang="en-US" b="1" u="sng" dirty="0"/>
              <a:t>Tendency of Human Living with Animal Consciousness</a:t>
            </a:r>
            <a:endParaRPr lang="en-US" b="1" dirty="0">
              <a:solidFill>
                <a:srgbClr val="002060"/>
              </a:solidFill>
              <a:latin typeface="Kruti Dev 010"/>
              <a:ea typeface="Times New Roman"/>
              <a:cs typeface="Arial"/>
            </a:endParaRPr>
          </a:p>
          <a:p>
            <a:pPr>
              <a:spcBef>
                <a:spcPts val="24"/>
              </a:spcBef>
              <a:buFont typeface="Symbol" pitchFamily="18" charset="2"/>
              <a:buNone/>
              <a:defRPr/>
            </a:pPr>
            <a:endParaRPr lang="en-US" b="1" dirty="0">
              <a:solidFill>
                <a:srgbClr val="1E00AA"/>
              </a:solidFill>
            </a:endParaRPr>
          </a:p>
          <a:p>
            <a:pPr>
              <a:spcBef>
                <a:spcPts val="24"/>
              </a:spcBef>
              <a:buFont typeface="Symbol" pitchFamily="18" charset="2"/>
              <a:buNone/>
              <a:defRPr/>
            </a:pPr>
            <a:r>
              <a:rPr lang="en-US" b="1" dirty="0">
                <a:solidFill>
                  <a:srgbClr val="1E00AA"/>
                </a:solidFill>
              </a:rPr>
              <a:t>Wretchedness </a:t>
            </a:r>
            <a:r>
              <a:rPr lang="en-US" dirty="0">
                <a:solidFill>
                  <a:srgbClr val="1E00AA"/>
                </a:solidFill>
              </a:rPr>
              <a:t>(</a:t>
            </a:r>
            <a:r>
              <a:rPr lang="en-US" dirty="0" err="1">
                <a:solidFill>
                  <a:srgbClr val="002060"/>
                </a:solidFill>
                <a:latin typeface="Kruti Dev 010"/>
                <a:ea typeface="Times New Roman"/>
                <a:cs typeface="Arial"/>
              </a:rPr>
              <a:t>nhurk</a:t>
            </a:r>
            <a:r>
              <a:rPr lang="en-US" dirty="0">
                <a:solidFill>
                  <a:srgbClr val="1E00AA"/>
                </a:solidFill>
              </a:rPr>
              <a:t>)The feeling I can not take care of my body, hence I resort to being dependent on the other</a:t>
            </a:r>
          </a:p>
          <a:p>
            <a:pPr>
              <a:spcBef>
                <a:spcPts val="24"/>
              </a:spcBef>
              <a:buFont typeface="Symbol" pitchFamily="18" charset="2"/>
              <a:buNone/>
              <a:defRPr/>
            </a:pPr>
            <a:endParaRPr lang="en-US" dirty="0"/>
          </a:p>
          <a:p>
            <a:pPr>
              <a:spcBef>
                <a:spcPts val="24"/>
              </a:spcBef>
              <a:buFont typeface="Symbol" pitchFamily="18" charset="2"/>
              <a:buNone/>
              <a:defRPr/>
            </a:pPr>
            <a:r>
              <a:rPr lang="en-US" b="1" dirty="0"/>
              <a:t>Cunningness</a:t>
            </a:r>
            <a:r>
              <a:rPr lang="en-US" dirty="0"/>
              <a:t> (</a:t>
            </a:r>
            <a:r>
              <a:rPr lang="en-US" dirty="0" err="1">
                <a:latin typeface="Kruti Dev 010"/>
                <a:ea typeface="Times New Roman"/>
                <a:cs typeface="Arial"/>
              </a:rPr>
              <a:t>ghurk</a:t>
            </a:r>
            <a:r>
              <a:rPr lang="en-US" dirty="0"/>
              <a:t>) The feeling I can not take care of my body, hence I resort to beguiling the other</a:t>
            </a:r>
          </a:p>
          <a:p>
            <a:pPr>
              <a:spcBef>
                <a:spcPts val="24"/>
              </a:spcBef>
              <a:buFont typeface="Symbol" pitchFamily="18" charset="2"/>
              <a:buNone/>
              <a:defRPr/>
            </a:pPr>
            <a:endParaRPr lang="en-US" dirty="0">
              <a:solidFill>
                <a:srgbClr val="1E00AA"/>
              </a:solidFill>
            </a:endParaRPr>
          </a:p>
          <a:p>
            <a:pPr>
              <a:spcBef>
                <a:spcPts val="24"/>
              </a:spcBef>
              <a:buFont typeface="Symbol" pitchFamily="18" charset="2"/>
              <a:buNone/>
              <a:defRPr/>
            </a:pPr>
            <a:r>
              <a:rPr lang="en-US" b="1" dirty="0">
                <a:solidFill>
                  <a:srgbClr val="1E00AA"/>
                </a:solidFill>
              </a:rPr>
              <a:t>Cruelty</a:t>
            </a:r>
            <a:r>
              <a:rPr lang="en-US" dirty="0">
                <a:solidFill>
                  <a:srgbClr val="1E00AA"/>
                </a:solidFill>
              </a:rPr>
              <a:t> (</a:t>
            </a:r>
            <a:r>
              <a:rPr lang="en-US" dirty="0" err="1">
                <a:solidFill>
                  <a:srgbClr val="002060"/>
                </a:solidFill>
                <a:latin typeface="Kruti Dev 010"/>
                <a:ea typeface="Times New Roman"/>
                <a:cs typeface="Arial"/>
              </a:rPr>
              <a:t>Øwjrk</a:t>
            </a:r>
            <a:r>
              <a:rPr lang="en-US" dirty="0">
                <a:solidFill>
                  <a:srgbClr val="1E00AA"/>
                </a:solidFill>
              </a:rPr>
              <a:t>) The feeling I can not take care of my body, hence I resort to force and violence</a:t>
            </a:r>
          </a:p>
          <a:p>
            <a:pPr marL="0" indent="0">
              <a:buFont typeface="Arial" panose="020B0604020202020204" pitchFamily="34" charset="0"/>
              <a:buNone/>
              <a:defRPr/>
            </a:pPr>
            <a:endParaRPr lang="en-IN" dirty="0"/>
          </a:p>
        </p:txBody>
      </p:sp>
      <p:sp>
        <p:nvSpPr>
          <p:cNvPr id="20484" name="Title 1">
            <a:extLst>
              <a:ext uri="{FF2B5EF4-FFF2-40B4-BE49-F238E27FC236}">
                <a16:creationId xmlns:a16="http://schemas.microsoft.com/office/drawing/2014/main" id="{A884607E-51F0-43CA-9D88-B7645E45AAB6}"/>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Natural Characteristic </a:t>
            </a:r>
            <a:r>
              <a:rPr lang="en-US" altLang="en-US" sz="2800">
                <a:latin typeface="Kruti Dev 010" pitchFamily="2" charset="0"/>
                <a:ea typeface="Times New Roman" panose="02020603050405020304" pitchFamily="18" charset="0"/>
                <a:cs typeface="Arial" panose="020B0604020202020204" pitchFamily="34" charset="0"/>
              </a:rPr>
              <a:t>LoHkko 			</a:t>
            </a:r>
            <a:r>
              <a:rPr lang="en-US" altLang="en-US">
                <a:ea typeface="Times New Roman" panose="02020603050405020304" pitchFamily="18" charset="0"/>
                <a:cs typeface="Arial" panose="020B0604020202020204" pitchFamily="34" charset="0"/>
              </a:rPr>
              <a:t>Tendency </a:t>
            </a:r>
            <a:endParaRPr lang="en-US" altLang="en-US">
              <a:cs typeface="Arial" panose="020B060402020202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A38E00D-A6BC-43A7-9946-2955697A508E}"/>
              </a:ext>
            </a:extLst>
          </p:cNvPr>
          <p:cNvSpPr/>
          <p:nvPr/>
        </p:nvSpPr>
        <p:spPr>
          <a:xfrm>
            <a:off x="0" y="6400800"/>
            <a:ext cx="12192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Rectangle 25">
            <a:extLst>
              <a:ext uri="{FF2B5EF4-FFF2-40B4-BE49-F238E27FC236}">
                <a16:creationId xmlns:a16="http://schemas.microsoft.com/office/drawing/2014/main" id="{D7BA7592-4C89-43BB-B55D-AD47AB3E69EC}"/>
              </a:ext>
            </a:extLst>
          </p:cNvPr>
          <p:cNvSpPr/>
          <p:nvPr/>
        </p:nvSpPr>
        <p:spPr>
          <a:xfrm>
            <a:off x="2133600" y="3560763"/>
            <a:ext cx="8458200" cy="7064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4" name="Rectangle 23">
            <a:extLst>
              <a:ext uri="{FF2B5EF4-FFF2-40B4-BE49-F238E27FC236}">
                <a16:creationId xmlns:a16="http://schemas.microsoft.com/office/drawing/2014/main" id="{0D5AE678-9D03-426E-BB5A-66E7C8AC4A96}"/>
              </a:ext>
            </a:extLst>
          </p:cNvPr>
          <p:cNvSpPr/>
          <p:nvPr/>
        </p:nvSpPr>
        <p:spPr>
          <a:xfrm>
            <a:off x="2133600" y="5867400"/>
            <a:ext cx="8456613" cy="990600"/>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5" name="Rectangle 24">
            <a:extLst>
              <a:ext uri="{FF2B5EF4-FFF2-40B4-BE49-F238E27FC236}">
                <a16:creationId xmlns:a16="http://schemas.microsoft.com/office/drawing/2014/main" id="{E0A14DC2-0EF0-48C2-98E7-6640BE04FD40}"/>
              </a:ext>
            </a:extLst>
          </p:cNvPr>
          <p:cNvSpPr/>
          <p:nvPr/>
        </p:nvSpPr>
        <p:spPr>
          <a:xfrm>
            <a:off x="2133600" y="4683125"/>
            <a:ext cx="8456613" cy="11842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1510" name="Title 1">
            <a:extLst>
              <a:ext uri="{FF2B5EF4-FFF2-40B4-BE49-F238E27FC236}">
                <a16:creationId xmlns:a16="http://schemas.microsoft.com/office/drawing/2014/main" id="{3809B60D-3B16-4892-A7AF-A204998F7A16}"/>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anose="05050102010706020507" pitchFamily="18" charset="2"/>
              <a:buNone/>
            </a:pPr>
            <a:r>
              <a:rPr lang="en-US" altLang="en-US"/>
              <a:t>Details of the Four Orders in Nature</a:t>
            </a:r>
          </a:p>
        </p:txBody>
      </p:sp>
      <p:graphicFrame>
        <p:nvGraphicFramePr>
          <p:cNvPr id="23" name="Table 22">
            <a:extLst>
              <a:ext uri="{FF2B5EF4-FFF2-40B4-BE49-F238E27FC236}">
                <a16:creationId xmlns:a16="http://schemas.microsoft.com/office/drawing/2014/main" id="{151C933E-30C7-4CCF-B96D-796889A9A2A0}"/>
              </a:ext>
            </a:extLst>
          </p:cNvPr>
          <p:cNvGraphicFramePr>
            <a:graphicFrameLocks noGrp="1"/>
          </p:cNvGraphicFramePr>
          <p:nvPr>
            <p:extLst>
              <p:ext uri="{D42A27DB-BD31-4B8C-83A1-F6EECF244321}">
                <p14:modId xmlns:p14="http://schemas.microsoft.com/office/powerpoint/2010/main" val="831976066"/>
              </p:ext>
            </p:extLst>
          </p:nvPr>
        </p:nvGraphicFramePr>
        <p:xfrm>
          <a:off x="38100" y="533400"/>
          <a:ext cx="10612438" cy="6388120"/>
        </p:xfrm>
        <a:graphic>
          <a:graphicData uri="http://schemas.openxmlformats.org/drawingml/2006/table">
            <a:tbl>
              <a:tblPr/>
              <a:tblGrid>
                <a:gridCol w="1053882">
                  <a:extLst>
                    <a:ext uri="{9D8B030D-6E8A-4147-A177-3AD203B41FA5}">
                      <a16:colId xmlns:a16="http://schemas.microsoft.com/office/drawing/2014/main" val="20000"/>
                    </a:ext>
                  </a:extLst>
                </a:gridCol>
                <a:gridCol w="1032845">
                  <a:extLst>
                    <a:ext uri="{9D8B030D-6E8A-4147-A177-3AD203B41FA5}">
                      <a16:colId xmlns:a16="http://schemas.microsoft.com/office/drawing/2014/main" val="20001"/>
                    </a:ext>
                  </a:extLst>
                </a:gridCol>
                <a:gridCol w="2252908">
                  <a:extLst>
                    <a:ext uri="{9D8B030D-6E8A-4147-A177-3AD203B41FA5}">
                      <a16:colId xmlns:a16="http://schemas.microsoft.com/office/drawing/2014/main" val="20002"/>
                    </a:ext>
                  </a:extLst>
                </a:gridCol>
                <a:gridCol w="2463264">
                  <a:extLst>
                    <a:ext uri="{9D8B030D-6E8A-4147-A177-3AD203B41FA5}">
                      <a16:colId xmlns:a16="http://schemas.microsoft.com/office/drawing/2014/main" val="20003"/>
                    </a:ext>
                  </a:extLst>
                </a:gridCol>
                <a:gridCol w="2209249">
                  <a:extLst>
                    <a:ext uri="{9D8B030D-6E8A-4147-A177-3AD203B41FA5}">
                      <a16:colId xmlns:a16="http://schemas.microsoft.com/office/drawing/2014/main" val="20004"/>
                    </a:ext>
                  </a:extLst>
                </a:gridCol>
                <a:gridCol w="1600290">
                  <a:extLst>
                    <a:ext uri="{9D8B030D-6E8A-4147-A177-3AD203B41FA5}">
                      <a16:colId xmlns:a16="http://schemas.microsoft.com/office/drawing/2014/main" val="20005"/>
                    </a:ext>
                  </a:extLst>
                </a:gridCol>
              </a:tblGrid>
              <a:tr h="914380">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ORDERS </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2060"/>
                          </a:solidFill>
                          <a:effectLst/>
                          <a:latin typeface="Arial" panose="020B0604020202020204" pitchFamily="34" charset="0"/>
                          <a:cs typeface="Times New Roman" panose="02020603050405020304" pitchFamily="18" charset="0"/>
                        </a:rPr>
                        <a:t>4 </a:t>
                      </a:r>
                      <a:r>
                        <a:rPr kumimoji="0" lang="en-US" altLang="en-US" sz="2000" b="1" i="0" u="none" strike="noStrike" cap="none" normalizeH="0" baseline="0" dirty="0" err="1">
                          <a:ln>
                            <a:noFill/>
                          </a:ln>
                          <a:solidFill>
                            <a:srgbClr val="002060"/>
                          </a:solidFill>
                          <a:effectLst/>
                          <a:latin typeface="Kruti Dev 010" pitchFamily="2" charset="0"/>
                          <a:cs typeface="Times New Roman" panose="02020603050405020304" pitchFamily="18" charset="0"/>
                        </a:rPr>
                        <a:t>voLFkk</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UNITS</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bdkbZ</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ACTIVITY</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fØz;k</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NATURAL CHARACTERISTIC</a:t>
                      </a: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rgbClr val="002060"/>
                          </a:solidFill>
                          <a:effectLst/>
                          <a:latin typeface="Kruti Dev 010" pitchFamily="2" charset="0"/>
                          <a:cs typeface="Times New Roman" panose="02020603050405020304" pitchFamily="18" charset="0"/>
                        </a:rPr>
                        <a:t>LoHkko</a:t>
                      </a:r>
                      <a:r>
                        <a:rPr kumimoji="0" lang="en-US" altLang="en-US" sz="12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hi-IN" altLang="en-US" sz="1100" b="0" i="0" u="none" strike="noStrike" cap="none" normalizeH="0" baseline="0" dirty="0">
                          <a:ln>
                            <a:noFill/>
                          </a:ln>
                          <a:solidFill>
                            <a:srgbClr val="1E00AA"/>
                          </a:solidFill>
                          <a:effectLst/>
                          <a:latin typeface="Kruti Dev 010" pitchFamily="2" charset="0"/>
                          <a:cs typeface="Arial" panose="020B0604020202020204" pitchFamily="34" charset="0"/>
                        </a:rPr>
                        <a:t> </a:t>
                      </a:r>
                      <a:r>
                        <a:rPr kumimoji="0" lang="en-US" altLang="en-US" sz="1200" b="1" i="0" u="none" strike="noStrike" cap="none" normalizeH="0" baseline="0" dirty="0" err="1">
                          <a:ln>
                            <a:noFill/>
                          </a:ln>
                          <a:solidFill>
                            <a:srgbClr val="1E00AA"/>
                          </a:solidFill>
                          <a:effectLst/>
                          <a:latin typeface="Kruti Dev 010" pitchFamily="2" charset="0"/>
                          <a:cs typeface="Arial" panose="020B0604020202020204" pitchFamily="34" charset="0"/>
                        </a:rPr>
                        <a:t>O;oLFkk</a:t>
                      </a:r>
                      <a:r>
                        <a:rPr kumimoji="0" lang="en-US" altLang="en-US" sz="1200" b="1" i="0" u="none" strike="noStrike" cap="none" normalizeH="0" baseline="0" dirty="0">
                          <a:ln>
                            <a:noFill/>
                          </a:ln>
                          <a:solidFill>
                            <a:srgbClr val="1E00AA"/>
                          </a:solidFill>
                          <a:effectLst/>
                          <a:latin typeface="Kruti Dev 010" pitchFamily="2" charset="0"/>
                          <a:cs typeface="Arial" panose="020B0604020202020204" pitchFamily="34" charset="0"/>
                        </a:rPr>
                        <a:t> </a:t>
                      </a:r>
                      <a:r>
                        <a:rPr kumimoji="0" lang="en-US" altLang="en-US" sz="1200" b="1" i="0" u="none" strike="noStrike" cap="none" normalizeH="0" baseline="0" dirty="0" err="1">
                          <a:ln>
                            <a:noFill/>
                          </a:ln>
                          <a:solidFill>
                            <a:srgbClr val="1E00AA"/>
                          </a:solidFill>
                          <a:effectLst/>
                          <a:latin typeface="Kruti Dev 010" pitchFamily="2" charset="0"/>
                          <a:cs typeface="Arial" panose="020B0604020202020204" pitchFamily="34" charset="0"/>
                        </a:rPr>
                        <a:t>esa</a:t>
                      </a:r>
                      <a:r>
                        <a:rPr kumimoji="0" lang="en-US" altLang="en-US" sz="1200" b="1" i="0" u="none" strike="noStrike" cap="none" normalizeH="0" baseline="0" dirty="0">
                          <a:ln>
                            <a:noFill/>
                          </a:ln>
                          <a:solidFill>
                            <a:srgbClr val="1E00AA"/>
                          </a:solidFill>
                          <a:effectLst/>
                          <a:latin typeface="Kruti Dev 010" pitchFamily="2" charset="0"/>
                          <a:cs typeface="Arial" panose="020B0604020202020204" pitchFamily="34" charset="0"/>
                        </a:rPr>
                        <a:t> </a:t>
                      </a:r>
                      <a:r>
                        <a:rPr kumimoji="0" lang="en-US" altLang="en-US" sz="1200" b="1" i="0" u="none" strike="noStrike" cap="none" normalizeH="0" baseline="0" dirty="0" err="1">
                          <a:ln>
                            <a:noFill/>
                          </a:ln>
                          <a:solidFill>
                            <a:srgbClr val="1E00AA"/>
                          </a:solidFill>
                          <a:effectLst/>
                          <a:latin typeface="Kruti Dev 010" pitchFamily="2" charset="0"/>
                          <a:cs typeface="Arial" panose="020B0604020202020204" pitchFamily="34" charset="0"/>
                        </a:rPr>
                        <a:t>Hkkxhnkjh</a:t>
                      </a:r>
                      <a:endParaRPr kumimoji="0" lang="en-US" altLang="en-US" sz="1200" b="1" i="0" u="none" strike="noStrike" cap="none" normalizeH="0" baseline="0" dirty="0">
                        <a:ln>
                          <a:noFill/>
                        </a:ln>
                        <a:solidFill>
                          <a:srgbClr val="002060"/>
                        </a:solidFill>
                        <a:effectLst/>
                        <a:latin typeface="Kruti Dev 010" pitchFamily="2"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Participation in larger order)</a:t>
                      </a: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INNATENESS</a:t>
                      </a: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kkj.kk</a:t>
                      </a:r>
                      <a:endPar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rgbClr val="1E00AA"/>
                          </a:solidFill>
                          <a:effectLst/>
                          <a:latin typeface="Kruti Dev 010" pitchFamily="2" charset="0"/>
                          <a:cs typeface="Arial" panose="020B0604020202020204" pitchFamily="34" charset="0"/>
                        </a:rPr>
                        <a:t>Lo;a</a:t>
                      </a:r>
                      <a:r>
                        <a:rPr kumimoji="0" lang="en-US" altLang="en-US" sz="1400" b="0" i="0" u="none" strike="noStrike" cap="none" normalizeH="0" baseline="0" dirty="0">
                          <a:ln>
                            <a:noFill/>
                          </a:ln>
                          <a:solidFill>
                            <a:srgbClr val="1E00AA"/>
                          </a:solidFill>
                          <a:effectLst/>
                          <a:latin typeface="Kruti Dev 010" pitchFamily="2" charset="0"/>
                          <a:cs typeface="Arial" panose="020B0604020202020204" pitchFamily="34" charset="0"/>
                        </a:rPr>
                        <a:t> </a:t>
                      </a:r>
                      <a:r>
                        <a:rPr kumimoji="0" lang="en-US" altLang="en-US" sz="1400" b="0" i="0" u="none" strike="noStrike" cap="none" normalizeH="0" baseline="0" dirty="0" err="1">
                          <a:ln>
                            <a:noFill/>
                          </a:ln>
                          <a:solidFill>
                            <a:srgbClr val="1E00AA"/>
                          </a:solidFill>
                          <a:effectLst/>
                          <a:latin typeface="Kruti Dev 010" pitchFamily="2" charset="0"/>
                          <a:cs typeface="Arial" panose="020B0604020202020204" pitchFamily="34" charset="0"/>
                        </a:rPr>
                        <a:t>esa</a:t>
                      </a:r>
                      <a:r>
                        <a:rPr kumimoji="0" lang="en-US" altLang="en-US" sz="1400" b="0" i="0" u="none" strike="noStrike" cap="none" normalizeH="0" baseline="0" dirty="0">
                          <a:ln>
                            <a:noFill/>
                          </a:ln>
                          <a:solidFill>
                            <a:srgbClr val="1E00AA"/>
                          </a:solidFill>
                          <a:effectLst/>
                          <a:latin typeface="Kruti Dev 010" pitchFamily="2" charset="0"/>
                          <a:cs typeface="Arial" panose="020B0604020202020204" pitchFamily="34" charset="0"/>
                        </a:rPr>
                        <a:t> </a:t>
                      </a:r>
                      <a:r>
                        <a:rPr kumimoji="0" lang="en-US" altLang="en-US" sz="1400" b="0" i="0" u="none" strike="noStrike" cap="none" normalizeH="0" baseline="0" dirty="0" err="1">
                          <a:ln>
                            <a:noFill/>
                          </a:ln>
                          <a:solidFill>
                            <a:srgbClr val="1E00AA"/>
                          </a:solidFill>
                          <a:effectLst/>
                          <a:latin typeface="Kruti Dev 010" pitchFamily="2" charset="0"/>
                          <a:cs typeface="Arial" panose="020B0604020202020204" pitchFamily="34" charset="0"/>
                        </a:rPr>
                        <a:t>O;oLFkk</a:t>
                      </a: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(Self-</a:t>
                      </a:r>
                      <a:r>
                        <a:rPr kumimoji="0" lang="en-US" altLang="en-US" sz="1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organisation</a:t>
                      </a: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INHERITANCE</a:t>
                      </a:r>
                      <a:endParaRPr kumimoji="0" lang="en-US"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vuq’kaxh;rk</a:t>
                      </a: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10000"/>
                  </a:ext>
                </a:extLst>
              </a:tr>
              <a:tr h="914329">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Physical</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err="1">
                          <a:ln>
                            <a:noFill/>
                          </a:ln>
                          <a:solidFill>
                            <a:srgbClr val="002060"/>
                          </a:solidFill>
                          <a:effectLst/>
                          <a:latin typeface="Kruti Dev 010" pitchFamily="2" charset="0"/>
                          <a:cs typeface="Times New Roman" panose="02020603050405020304" pitchFamily="18" charset="0"/>
                        </a:rPr>
                        <a:t>inkFkZ</a:t>
                      </a:r>
                      <a:endPar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Soil, Metal</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feV~Vh</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kkrq</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Formation-Deformation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jpuk&amp;fojpuk</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Composition-Decomposition</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LakxBu&amp;fo?kVu</a:t>
                      </a:r>
                      <a:endPar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Existence </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vfLrRo</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Constitution based</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Ikfj.kke</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vuq’kaxh</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9324">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Bio       </a:t>
                      </a:r>
                      <a:r>
                        <a:rPr kumimoji="0" lang="en-US" altLang="en-US" sz="2200" b="1" i="0" u="none" strike="noStrike" cap="none" normalizeH="0" baseline="0" dirty="0" err="1">
                          <a:ln>
                            <a:noFill/>
                          </a:ln>
                          <a:solidFill>
                            <a:srgbClr val="002060"/>
                          </a:solidFill>
                          <a:effectLst/>
                          <a:latin typeface="Kruti Dev 010" pitchFamily="2" charset="0"/>
                          <a:cs typeface="Times New Roman" panose="02020603050405020304" pitchFamily="18" charset="0"/>
                        </a:rPr>
                        <a:t>izk.k</a:t>
                      </a:r>
                      <a:r>
                        <a:rPr kumimoji="0" lang="en-US" altLang="en-US" sz="22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endPar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Plants, Trees</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isM</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ikS</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ks</a:t>
                      </a:r>
                      <a:r>
                        <a:rPr kumimoji="0" lang="en-US" altLang="en-US" sz="18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Respiration</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Kruti Dev 010" pitchFamily="2" charset="0"/>
                          <a:cs typeface="Times New Roman" panose="02020603050405020304" pitchFamily="18" charset="0"/>
                        </a:rPr>
                        <a:t>      </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olu&amp;iz”olu</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  + Nurture-Worsen </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2060"/>
                          </a:solidFill>
                          <a:effectLst/>
                          <a:latin typeface="Kruti Dev 010" pitchFamily="2" charset="0"/>
                          <a:cs typeface="Times New Roman" panose="02020603050405020304" pitchFamily="18" charset="0"/>
                        </a:rPr>
                        <a:t>     lkjd&amp;ekjd</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 Growth</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iqf’V</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Seed based</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2060"/>
                          </a:solidFill>
                          <a:effectLst/>
                          <a:latin typeface="Kruti Dev 010" pitchFamily="2" charset="0"/>
                          <a:cs typeface="Times New Roman" panose="02020603050405020304" pitchFamily="18" charset="0"/>
                        </a:rPr>
                        <a:t>cht vuq’kaxh</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28513">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Animal      </a:t>
                      </a:r>
                      <a:r>
                        <a:rPr kumimoji="0" lang="en-US" altLang="en-US" sz="2200" b="1" i="0" u="none" strike="noStrike" cap="none" normalizeH="0" baseline="0" dirty="0" err="1">
                          <a:ln>
                            <a:noFill/>
                          </a:ln>
                          <a:solidFill>
                            <a:srgbClr val="002060"/>
                          </a:solidFill>
                          <a:effectLst/>
                          <a:latin typeface="Kruti Dev 010" pitchFamily="2" charset="0"/>
                          <a:cs typeface="Times New Roman" panose="02020603050405020304" pitchFamily="18" charset="0"/>
                        </a:rPr>
                        <a:t>tho</a:t>
                      </a:r>
                      <a:r>
                        <a:rPr kumimoji="0" lang="en-US" altLang="en-US" sz="22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endPar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Animals,  Birds </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i”kq</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i</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kh</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in Body</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kjhj</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Selecting-Tasting in I</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p;u@vkLoknu</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 "  in body</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a:ln>
                            <a:noFill/>
                          </a:ln>
                          <a:solidFill>
                            <a:srgbClr val="002060"/>
                          </a:solidFill>
                          <a:effectLst/>
                          <a:latin typeface="Kruti Dev 010" pitchFamily="2" charset="0"/>
                          <a:cs typeface="Times New Roman" panose="02020603050405020304" pitchFamily="18" charset="0"/>
                        </a:rPr>
                        <a:t>“kjhj esa</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Cruelty, Non-cruelty in I</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2060"/>
                          </a:solidFill>
                          <a:effectLst/>
                          <a:latin typeface="Kruti Dev 010" pitchFamily="2" charset="0"/>
                          <a:cs typeface="Arial" panose="020B0604020202020204" pitchFamily="34" charset="0"/>
                        </a:rPr>
                        <a:t>eSa esa Øwjrk] vØwjrk</a:t>
                      </a:r>
                      <a:endParaRPr kumimoji="0" lang="en-US" altLang="en-US" sz="16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in Body</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kjhj</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Will to live in I</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Tkhus</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dh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vk”kk</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i-IN"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i-IN"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Breed based </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2060"/>
                          </a:solidFill>
                          <a:effectLst/>
                          <a:latin typeface="Kruti Dev 010" pitchFamily="2" charset="0"/>
                          <a:cs typeface="Times New Roman" panose="02020603050405020304" pitchFamily="18" charset="0"/>
                        </a:rPr>
                        <a:t>oa”k vuq’kaxh</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51554">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Human        </a:t>
                      </a:r>
                      <a:r>
                        <a:rPr kumimoji="0" lang="en-US" altLang="en-US" sz="2200" b="1" i="0" u="none" strike="noStrike" cap="none" normalizeH="0" baseline="0" dirty="0" err="1">
                          <a:ln>
                            <a:noFill/>
                          </a:ln>
                          <a:solidFill>
                            <a:srgbClr val="002060"/>
                          </a:solidFill>
                          <a:effectLst/>
                          <a:latin typeface="Kruti Dev 010" pitchFamily="2" charset="0"/>
                          <a:cs typeface="Times New Roman" panose="02020603050405020304" pitchFamily="18" charset="0"/>
                        </a:rPr>
                        <a:t>Kku</a:t>
                      </a:r>
                      <a:r>
                        <a:rPr kumimoji="0" lang="en-US" altLang="en-US" sz="2200" b="1" i="0" u="none" strike="noStrike" cap="none" normalizeH="0" baseline="0" dirty="0">
                          <a:ln>
                            <a:noFill/>
                          </a:ln>
                          <a:solidFill>
                            <a:srgbClr val="002060"/>
                          </a:solidFill>
                          <a:effectLst/>
                          <a:latin typeface="Kruti Dev 010" pitchFamily="2" charset="0"/>
                          <a:cs typeface="Times New Roman" panose="02020603050405020304" pitchFamily="18" charset="0"/>
                        </a:rPr>
                        <a:t> </a:t>
                      </a:r>
                      <a:endPar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Human Beings</a:t>
                      </a:r>
                      <a:r>
                        <a:rPr kumimoji="0" lang="fr-FR"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euq</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in Body</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kjhj</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Imaging, </a:t>
                      </a:r>
                      <a:r>
                        <a:rPr kumimoji="0" lang="en-US" altLang="en-US" sz="1300" b="1" i="0" u="none" strike="noStrike" cap="none" normalizeH="0" baseline="0" dirty="0" err="1">
                          <a:ln>
                            <a:noFill/>
                          </a:ln>
                          <a:solidFill>
                            <a:schemeClr val="tx1"/>
                          </a:solidFill>
                          <a:effectLst/>
                          <a:latin typeface="Arial" panose="020B0604020202020204" pitchFamily="34" charset="0"/>
                          <a:cs typeface="Times New Roman" panose="02020603050405020304" pitchFamily="18" charset="0"/>
                        </a:rPr>
                        <a:t>Analysing</a:t>
                      </a:r>
                      <a:r>
                        <a:rPr kumimoji="0" lang="en-US" altLang="en-US" sz="13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-Comparing, Selecting-Tasting in I</a:t>
                      </a:r>
                      <a:endParaRPr kumimoji="0" lang="en-US" altLang="en-US" sz="13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fp</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=.k]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fo'ys’k.k</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p;u@vkLoknu</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chemeClr val="tx1"/>
                          </a:solidFill>
                          <a:effectLst/>
                          <a:latin typeface="Kruti Dev 010" pitchFamily="2" charset="0"/>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kern="1200" dirty="0">
                          <a:solidFill>
                            <a:schemeClr val="bg1"/>
                          </a:solidFill>
                          <a:latin typeface="Arial"/>
                          <a:cs typeface="Times New Roman"/>
                        </a:rPr>
                        <a:t>Natural Acceptance,</a:t>
                      </a:r>
                    </a:p>
                    <a:p>
                      <a:pPr marL="0" marR="0">
                        <a:spcBef>
                          <a:spcPts val="0"/>
                        </a:spcBef>
                        <a:spcAft>
                          <a:spcPts val="0"/>
                        </a:spcAft>
                      </a:pPr>
                      <a:r>
                        <a:rPr lang="en-US" sz="1400" b="1" dirty="0">
                          <a:solidFill>
                            <a:schemeClr val="bg1"/>
                          </a:solidFill>
                          <a:latin typeface="Arial"/>
                          <a:ea typeface="Times New Roman"/>
                          <a:cs typeface="Times New Roman"/>
                        </a:rPr>
                        <a:t>Potential for Understanding… in I</a:t>
                      </a:r>
                      <a:endParaRPr lang="en-US" sz="1200" b="1" dirty="0">
                        <a:solidFill>
                          <a:schemeClr val="bg1"/>
                        </a:solidFill>
                        <a:latin typeface="Times New Roman"/>
                        <a:ea typeface="Times New Roman"/>
                        <a:cs typeface="Times New Roman"/>
                      </a:endParaRPr>
                    </a:p>
                    <a:p>
                      <a:pPr marL="0" marR="0">
                        <a:spcBef>
                          <a:spcPts val="0"/>
                        </a:spcBef>
                        <a:spcAft>
                          <a:spcPts val="0"/>
                        </a:spcAft>
                      </a:pPr>
                      <a:r>
                        <a:rPr lang="en-US" sz="1400" b="1" dirty="0">
                          <a:solidFill>
                            <a:schemeClr val="bg1"/>
                          </a:solidFill>
                          <a:latin typeface="Kruti Dev 010"/>
                          <a:ea typeface="Times New Roman"/>
                          <a:cs typeface="Arial"/>
                        </a:rPr>
                        <a:t>le&gt;us dh {</a:t>
                      </a:r>
                      <a:r>
                        <a:rPr lang="en-US" sz="1400" b="1" dirty="0" err="1">
                          <a:solidFill>
                            <a:schemeClr val="bg1"/>
                          </a:solidFill>
                          <a:latin typeface="Kruti Dev 010"/>
                          <a:ea typeface="Times New Roman"/>
                          <a:cs typeface="Arial"/>
                        </a:rPr>
                        <a:t>kerk</a:t>
                      </a:r>
                      <a:r>
                        <a:rPr lang="en-US" sz="1400" b="1" dirty="0">
                          <a:solidFill>
                            <a:schemeClr val="bg1"/>
                          </a:solidFill>
                          <a:latin typeface="Kruti Dev 010"/>
                          <a:ea typeface="Times New Roman"/>
                          <a:cs typeface="Arial"/>
                        </a:rPr>
                        <a:t> </a:t>
                      </a:r>
                      <a:r>
                        <a:rPr lang="en-US" sz="1600" b="1" dirty="0" err="1">
                          <a:solidFill>
                            <a:schemeClr val="bg1"/>
                          </a:solidFill>
                          <a:latin typeface="Kruti Dev 010"/>
                          <a:ea typeface="Times New Roman"/>
                          <a:cs typeface="Arial"/>
                        </a:rPr>
                        <a:t>eSa</a:t>
                      </a:r>
                      <a:r>
                        <a:rPr lang="en-US" sz="1600" b="1" dirty="0">
                          <a:solidFill>
                            <a:schemeClr val="bg1"/>
                          </a:solidFill>
                          <a:latin typeface="Kruti Dev 010"/>
                          <a:ea typeface="Times New Roman"/>
                          <a:cs typeface="Arial"/>
                        </a:rPr>
                        <a:t> </a:t>
                      </a:r>
                      <a:r>
                        <a:rPr lang="en-US" sz="1600" b="1" dirty="0" err="1">
                          <a:solidFill>
                            <a:schemeClr val="bg1"/>
                          </a:solidFill>
                          <a:latin typeface="Kruti Dev 010"/>
                          <a:ea typeface="Times New Roman"/>
                          <a:cs typeface="Arial"/>
                        </a:rPr>
                        <a:t>esa</a:t>
                      </a:r>
                      <a:endParaRPr lang="en-US" sz="1200" b="1" dirty="0">
                        <a:solidFill>
                          <a:schemeClr val="bg1"/>
                        </a:solidFill>
                        <a:latin typeface="Times New Roman"/>
                        <a:ea typeface="Times New Roman"/>
                        <a:cs typeface="Times New Roman"/>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in body </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kjhj</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Arial" panose="020B0604020202020204" pitchFamily="34" charset="0"/>
                          <a:cs typeface="Times New Roman" panose="02020603050405020304" pitchFamily="18" charset="0"/>
                        </a:rPr>
                        <a:t>Potential for Perseverance, Bravery, Generosity… in I </a:t>
                      </a:r>
                      <a:endParaRPr kumimoji="0" lang="en-US" altLang="en-US" sz="12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khjrk</a:t>
                      </a:r>
                      <a:r>
                        <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ohjrk</a:t>
                      </a:r>
                      <a:r>
                        <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mnkjrk</a:t>
                      </a:r>
                      <a:endParaRPr kumimoji="0" lang="en-US" altLang="en-US" sz="12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in Body</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kjhj</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Will to live with continuous happiness in I</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fujarj</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Lkq</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kiwoZd</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Tkhus</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dh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vk”kk</a:t>
                      </a:r>
                      <a:endPar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alibri" panose="020F0502020204030204" pitchFamily="34" charset="0"/>
                          <a:cs typeface="Arial" panose="020B0604020202020204" pitchFamily="34" charset="0"/>
                        </a:rPr>
                        <a:t>R</a:t>
                      </a:r>
                      <a:r>
                        <a:rPr kumimoji="0" lang="en-US" altLang="en-US" sz="1600" b="1" i="0" u="none" strike="noStrike" cap="none" normalizeH="0" baseline="0" dirty="0">
                          <a:ln>
                            <a:noFill/>
                          </a:ln>
                          <a:solidFill>
                            <a:schemeClr val="bg1"/>
                          </a:solidFill>
                          <a:effectLst/>
                          <a:latin typeface="Calibri" panose="020F0502020204030204" pitchFamily="34" charset="0"/>
                          <a:cs typeface="Arial" panose="020B0604020202020204" pitchFamily="34" charset="0"/>
                        </a:rPr>
                        <a:t>ight Feeling &amp; Thought </a:t>
                      </a:r>
                      <a:r>
                        <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rPr>
                        <a:t>lek/</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kku</a:t>
                      </a:r>
                      <a:endPar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bg1"/>
                          </a:solidFill>
                          <a:effectLst/>
                          <a:latin typeface="Calibri" panose="020F0502020204030204" pitchFamily="34" charset="0"/>
                          <a:cs typeface="Arial" panose="020B0604020202020204" pitchFamily="34" charset="0"/>
                        </a:rPr>
                        <a:t>Right Understanding </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Kku</a:t>
                      </a:r>
                      <a:endParaRPr kumimoji="0" lang="en-US" altLang="en-US" sz="1200" b="1" i="0" u="none" strike="noStrike" cap="none" normalizeH="0" baseline="0" dirty="0">
                        <a:ln>
                          <a:noFill/>
                        </a:ln>
                        <a:solidFill>
                          <a:schemeClr val="bg1"/>
                        </a:solidFill>
                        <a:effectLst/>
                        <a:latin typeface="Kruti Dev 010" pitchFamily="2"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i-IN"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i-IN"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Education-Sanskar based</a:t>
                      </a:r>
                      <a:endParaRPr kumimoji="0" lang="en-US" altLang="en-US" sz="11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rgbClr val="002060"/>
                          </a:solidFill>
                          <a:effectLst/>
                          <a:latin typeface="Kruti Dev 010" pitchFamily="2" charset="0"/>
                          <a:cs typeface="Times New Roman" panose="02020603050405020304" pitchFamily="18" charset="0"/>
                        </a:rPr>
                        <a:t>f”k</a:t>
                      </a:r>
                      <a:r>
                        <a:rPr kumimoji="0" lang="en-US" altLang="en-US" sz="12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200" b="1" i="0" u="none" strike="noStrike" cap="none" normalizeH="0" baseline="0" dirty="0" err="1">
                          <a:ln>
                            <a:noFill/>
                          </a:ln>
                          <a:solidFill>
                            <a:srgbClr val="002060"/>
                          </a:solidFill>
                          <a:effectLst/>
                          <a:latin typeface="Kruti Dev 010" pitchFamily="2" charset="0"/>
                          <a:cs typeface="Times New Roman" panose="02020603050405020304" pitchFamily="18" charset="0"/>
                        </a:rPr>
                        <a:t>kk&amp;laLdkj</a:t>
                      </a:r>
                      <a:r>
                        <a:rPr kumimoji="0" lang="en-US" altLang="en-US" sz="1200" b="1" i="0" u="none" strike="noStrike" cap="none" normalizeH="0" baseline="0" dirty="0">
                          <a:ln>
                            <a:noFill/>
                          </a:ln>
                          <a:solidFill>
                            <a:srgbClr val="002060"/>
                          </a:solidFill>
                          <a:effectLst/>
                          <a:latin typeface="Kruti Dev 010" pitchFamily="2"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200" b="1" i="0" u="none" strike="noStrike" cap="none" normalizeH="0" baseline="0" dirty="0" err="1">
                          <a:ln>
                            <a:noFill/>
                          </a:ln>
                          <a:solidFill>
                            <a:srgbClr val="002060"/>
                          </a:solidFill>
                          <a:effectLst/>
                          <a:latin typeface="Kruti Dev 010" pitchFamily="2" charset="0"/>
                          <a:cs typeface="Times New Roman" panose="02020603050405020304" pitchFamily="18" charset="0"/>
                        </a:rPr>
                        <a:t>vuq’kaxh</a:t>
                      </a:r>
                      <a:endParaRPr kumimoji="0" lang="en-US" altLang="en-US" sz="11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1553" name="Rectangle 1">
            <a:extLst>
              <a:ext uri="{FF2B5EF4-FFF2-40B4-BE49-F238E27FC236}">
                <a16:creationId xmlns:a16="http://schemas.microsoft.com/office/drawing/2014/main" id="{69E83169-3F63-4FB4-8069-7A8D41936E86}"/>
              </a:ext>
            </a:extLst>
          </p:cNvPr>
          <p:cNvSpPr>
            <a:spLocks noChangeArrowheads="1"/>
          </p:cNvSpPr>
          <p:nvPr/>
        </p:nvSpPr>
        <p:spPr bwMode="auto">
          <a:xfrm>
            <a:off x="3987800" y="3244850"/>
            <a:ext cx="1481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hi-IN" altLang="en-US">
                <a:solidFill>
                  <a:srgbClr val="000000"/>
                </a:solidFill>
                <a:cs typeface="Arial" panose="020B0604020202020204" pitchFamily="34" charset="0"/>
              </a:rPr>
              <a:t>	</a:t>
            </a:r>
            <a:endParaRPr lang="en-US" altLang="en-US">
              <a:solidFill>
                <a:srgbClr val="000000"/>
              </a:solidFill>
              <a:cs typeface="Arial" panose="020B0604020202020204" pitchFamily="34" charset="0"/>
            </a:endParaRPr>
          </a:p>
        </p:txBody>
      </p:sp>
      <p:sp>
        <p:nvSpPr>
          <p:cNvPr id="9" name="Rectangle 8">
            <a:extLst>
              <a:ext uri="{FF2B5EF4-FFF2-40B4-BE49-F238E27FC236}">
                <a16:creationId xmlns:a16="http://schemas.microsoft.com/office/drawing/2014/main" id="{A3635D19-7D2E-4B20-A56C-EB520D9488BE}"/>
              </a:ext>
            </a:extLst>
          </p:cNvPr>
          <p:cNvSpPr/>
          <p:nvPr/>
        </p:nvSpPr>
        <p:spPr>
          <a:xfrm>
            <a:off x="9067800" y="493713"/>
            <a:ext cx="1720850" cy="6364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1" name="Straight Arrow Connector 10">
            <a:extLst>
              <a:ext uri="{FF2B5EF4-FFF2-40B4-BE49-F238E27FC236}">
                <a16:creationId xmlns:a16="http://schemas.microsoft.com/office/drawing/2014/main" id="{0505B462-9343-4512-A72A-0122F60B73A7}"/>
              </a:ext>
            </a:extLst>
          </p:cNvPr>
          <p:cNvCxnSpPr/>
          <p:nvPr/>
        </p:nvCxnSpPr>
        <p:spPr>
          <a:xfrm rot="10800000">
            <a:off x="9067800" y="1619250"/>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556" name="TextBox 9">
            <a:extLst>
              <a:ext uri="{FF2B5EF4-FFF2-40B4-BE49-F238E27FC236}">
                <a16:creationId xmlns:a16="http://schemas.microsoft.com/office/drawing/2014/main" id="{F55A1304-A2BE-4CA4-AF98-04959AB6761C}"/>
              </a:ext>
            </a:extLst>
          </p:cNvPr>
          <p:cNvSpPr txBox="1">
            <a:spLocks noChangeArrowheads="1"/>
          </p:cNvSpPr>
          <p:nvPr/>
        </p:nvSpPr>
        <p:spPr bwMode="auto">
          <a:xfrm>
            <a:off x="9372600" y="1466850"/>
            <a:ext cx="1981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Exists, is a reality.</a:t>
            </a:r>
          </a:p>
          <a:p>
            <a:pPr eaLnBrk="1" hangingPunct="1"/>
            <a:r>
              <a:rPr lang="en-US" altLang="en-US"/>
              <a:t>Exists in a definite order.</a:t>
            </a:r>
          </a:p>
        </p:txBody>
      </p:sp>
      <p:sp>
        <p:nvSpPr>
          <p:cNvPr id="21557" name="Rectangle 13">
            <a:extLst>
              <a:ext uri="{FF2B5EF4-FFF2-40B4-BE49-F238E27FC236}">
                <a16:creationId xmlns:a16="http://schemas.microsoft.com/office/drawing/2014/main" id="{D44A0DF1-D96A-4088-9E84-27308199DA68}"/>
              </a:ext>
            </a:extLst>
          </p:cNvPr>
          <p:cNvSpPr>
            <a:spLocks noChangeArrowheads="1"/>
          </p:cNvSpPr>
          <p:nvPr/>
        </p:nvSpPr>
        <p:spPr bwMode="auto">
          <a:xfrm>
            <a:off x="8839200" y="573088"/>
            <a:ext cx="3352800" cy="6461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FF00"/>
                </a:solidFill>
                <a:cs typeface="Arial" panose="020B0604020202020204" pitchFamily="34" charset="0"/>
              </a:rPr>
              <a:t>Innateness</a:t>
            </a:r>
            <a:r>
              <a:rPr lang="en-US" altLang="en-US">
                <a:solidFill>
                  <a:srgbClr val="FFFF00"/>
                </a:solidFill>
                <a:cs typeface="Arial" panose="020B0604020202020204" pitchFamily="34" charset="0"/>
              </a:rPr>
              <a:t>: Self Organisation; being in a definite order</a:t>
            </a:r>
          </a:p>
        </p:txBody>
      </p:sp>
      <p:sp>
        <p:nvSpPr>
          <p:cNvPr id="21558" name="Rectangle 13">
            <a:extLst>
              <a:ext uri="{FF2B5EF4-FFF2-40B4-BE49-F238E27FC236}">
                <a16:creationId xmlns:a16="http://schemas.microsoft.com/office/drawing/2014/main" id="{6998E53F-D7E7-4250-AB6E-3DF8EA18EE3A}"/>
              </a:ext>
            </a:extLst>
          </p:cNvPr>
          <p:cNvSpPr>
            <a:spLocks noChangeArrowheads="1"/>
          </p:cNvSpPr>
          <p:nvPr/>
        </p:nvSpPr>
        <p:spPr bwMode="auto">
          <a:xfrm>
            <a:off x="9067800" y="2935288"/>
            <a:ext cx="3124200" cy="286226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FF00"/>
                </a:solidFill>
                <a:cs typeface="Arial" panose="020B0604020202020204" pitchFamily="34" charset="0"/>
              </a:rPr>
              <a:t>Every unit is naturally self-organized, except for human being without right understanding</a:t>
            </a:r>
          </a:p>
          <a:p>
            <a:pPr eaLnBrk="1" hangingPunct="1"/>
            <a:endParaRPr lang="en-US" altLang="en-US" b="1">
              <a:solidFill>
                <a:srgbClr val="FFFF00"/>
              </a:solidFill>
              <a:cs typeface="Arial" panose="020B0604020202020204" pitchFamily="34" charset="0"/>
            </a:endParaRPr>
          </a:p>
          <a:p>
            <a:pPr eaLnBrk="1" hangingPunct="1"/>
            <a:r>
              <a:rPr lang="en-US" altLang="en-US" b="1">
                <a:solidFill>
                  <a:srgbClr val="FFFF00"/>
                </a:solidFill>
                <a:cs typeface="Arial" panose="020B0604020202020204" pitchFamily="34" charset="0"/>
              </a:rPr>
              <a:t>Human being has to understand to be self-organized, i.e., to have right understanding, right feeling and right thought</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32F1E4-A951-4750-BD0A-845DC5DAFBF0}"/>
              </a:ext>
            </a:extLst>
          </p:cNvPr>
          <p:cNvSpPr/>
          <p:nvPr/>
        </p:nvSpPr>
        <p:spPr>
          <a:xfrm>
            <a:off x="0" y="6400800"/>
            <a:ext cx="12192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Rectangle 25">
            <a:extLst>
              <a:ext uri="{FF2B5EF4-FFF2-40B4-BE49-F238E27FC236}">
                <a16:creationId xmlns:a16="http://schemas.microsoft.com/office/drawing/2014/main" id="{FBF09D9D-06C6-4498-8E2D-6A0B35B18185}"/>
              </a:ext>
            </a:extLst>
          </p:cNvPr>
          <p:cNvSpPr/>
          <p:nvPr/>
        </p:nvSpPr>
        <p:spPr>
          <a:xfrm>
            <a:off x="2133600" y="3560763"/>
            <a:ext cx="8458200" cy="7064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4" name="Rectangle 23">
            <a:extLst>
              <a:ext uri="{FF2B5EF4-FFF2-40B4-BE49-F238E27FC236}">
                <a16:creationId xmlns:a16="http://schemas.microsoft.com/office/drawing/2014/main" id="{ED5C8E9E-E6A6-46B6-8E05-ED1AE1C62678}"/>
              </a:ext>
            </a:extLst>
          </p:cNvPr>
          <p:cNvSpPr/>
          <p:nvPr/>
        </p:nvSpPr>
        <p:spPr>
          <a:xfrm>
            <a:off x="2133600" y="5867400"/>
            <a:ext cx="8456613" cy="990600"/>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5" name="Rectangle 24">
            <a:extLst>
              <a:ext uri="{FF2B5EF4-FFF2-40B4-BE49-F238E27FC236}">
                <a16:creationId xmlns:a16="http://schemas.microsoft.com/office/drawing/2014/main" id="{B76D681D-5C0E-4DDC-B21A-059BE3420CE8}"/>
              </a:ext>
            </a:extLst>
          </p:cNvPr>
          <p:cNvSpPr/>
          <p:nvPr/>
        </p:nvSpPr>
        <p:spPr>
          <a:xfrm>
            <a:off x="2133600" y="4683125"/>
            <a:ext cx="8456613" cy="11842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2534" name="Title 1">
            <a:extLst>
              <a:ext uri="{FF2B5EF4-FFF2-40B4-BE49-F238E27FC236}">
                <a16:creationId xmlns:a16="http://schemas.microsoft.com/office/drawing/2014/main" id="{0D83E90C-0F80-4481-9466-8670A586D966}"/>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anose="05050102010706020507" pitchFamily="18" charset="2"/>
              <a:buNone/>
            </a:pPr>
            <a:r>
              <a:rPr lang="en-US" altLang="en-US"/>
              <a:t>Details of the Four Orders in Nature</a:t>
            </a:r>
          </a:p>
        </p:txBody>
      </p:sp>
      <p:graphicFrame>
        <p:nvGraphicFramePr>
          <p:cNvPr id="23" name="Table 22">
            <a:extLst>
              <a:ext uri="{FF2B5EF4-FFF2-40B4-BE49-F238E27FC236}">
                <a16:creationId xmlns:a16="http://schemas.microsoft.com/office/drawing/2014/main" id="{5D9CC98C-6C15-4F97-BFAA-5FCCC26A338B}"/>
              </a:ext>
            </a:extLst>
          </p:cNvPr>
          <p:cNvGraphicFramePr>
            <a:graphicFrameLocks noGrp="1"/>
          </p:cNvGraphicFramePr>
          <p:nvPr>
            <p:extLst>
              <p:ext uri="{D42A27DB-BD31-4B8C-83A1-F6EECF244321}">
                <p14:modId xmlns:p14="http://schemas.microsoft.com/office/powerpoint/2010/main" val="1156754462"/>
              </p:ext>
            </p:extLst>
          </p:nvPr>
        </p:nvGraphicFramePr>
        <p:xfrm>
          <a:off x="38100" y="533400"/>
          <a:ext cx="10612438" cy="6388120"/>
        </p:xfrm>
        <a:graphic>
          <a:graphicData uri="http://schemas.openxmlformats.org/drawingml/2006/table">
            <a:tbl>
              <a:tblPr/>
              <a:tblGrid>
                <a:gridCol w="1053882">
                  <a:extLst>
                    <a:ext uri="{9D8B030D-6E8A-4147-A177-3AD203B41FA5}">
                      <a16:colId xmlns:a16="http://schemas.microsoft.com/office/drawing/2014/main" val="20000"/>
                    </a:ext>
                  </a:extLst>
                </a:gridCol>
                <a:gridCol w="1032845">
                  <a:extLst>
                    <a:ext uri="{9D8B030D-6E8A-4147-A177-3AD203B41FA5}">
                      <a16:colId xmlns:a16="http://schemas.microsoft.com/office/drawing/2014/main" val="20001"/>
                    </a:ext>
                  </a:extLst>
                </a:gridCol>
                <a:gridCol w="2252908">
                  <a:extLst>
                    <a:ext uri="{9D8B030D-6E8A-4147-A177-3AD203B41FA5}">
                      <a16:colId xmlns:a16="http://schemas.microsoft.com/office/drawing/2014/main" val="20002"/>
                    </a:ext>
                  </a:extLst>
                </a:gridCol>
                <a:gridCol w="2463264">
                  <a:extLst>
                    <a:ext uri="{9D8B030D-6E8A-4147-A177-3AD203B41FA5}">
                      <a16:colId xmlns:a16="http://schemas.microsoft.com/office/drawing/2014/main" val="20003"/>
                    </a:ext>
                  </a:extLst>
                </a:gridCol>
                <a:gridCol w="2209249">
                  <a:extLst>
                    <a:ext uri="{9D8B030D-6E8A-4147-A177-3AD203B41FA5}">
                      <a16:colId xmlns:a16="http://schemas.microsoft.com/office/drawing/2014/main" val="20004"/>
                    </a:ext>
                  </a:extLst>
                </a:gridCol>
                <a:gridCol w="1600290">
                  <a:extLst>
                    <a:ext uri="{9D8B030D-6E8A-4147-A177-3AD203B41FA5}">
                      <a16:colId xmlns:a16="http://schemas.microsoft.com/office/drawing/2014/main" val="20005"/>
                    </a:ext>
                  </a:extLst>
                </a:gridCol>
              </a:tblGrid>
              <a:tr h="914380">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ORDERS </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2060"/>
                          </a:solidFill>
                          <a:effectLst/>
                          <a:latin typeface="Arial" panose="020B0604020202020204" pitchFamily="34" charset="0"/>
                          <a:cs typeface="Times New Roman" panose="02020603050405020304" pitchFamily="18" charset="0"/>
                        </a:rPr>
                        <a:t>4 </a:t>
                      </a:r>
                      <a:r>
                        <a:rPr kumimoji="0" lang="en-US" altLang="en-US" sz="2000" b="1" i="0" u="none" strike="noStrike" cap="none" normalizeH="0" baseline="0" dirty="0" err="1">
                          <a:ln>
                            <a:noFill/>
                          </a:ln>
                          <a:solidFill>
                            <a:srgbClr val="002060"/>
                          </a:solidFill>
                          <a:effectLst/>
                          <a:latin typeface="Kruti Dev 010" pitchFamily="2" charset="0"/>
                          <a:cs typeface="Times New Roman" panose="02020603050405020304" pitchFamily="18" charset="0"/>
                        </a:rPr>
                        <a:t>voLFkk</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UNITS</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bdkbZ</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ACTIVITY</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fØz;k</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NATURAL CHARACTERISTIC</a:t>
                      </a: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rgbClr val="002060"/>
                          </a:solidFill>
                          <a:effectLst/>
                          <a:latin typeface="Kruti Dev 010" pitchFamily="2" charset="0"/>
                          <a:cs typeface="Times New Roman" panose="02020603050405020304" pitchFamily="18" charset="0"/>
                        </a:rPr>
                        <a:t>LoHkko</a:t>
                      </a:r>
                      <a:r>
                        <a:rPr kumimoji="0" lang="en-US" altLang="en-US" sz="12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hi-IN" altLang="en-US" sz="1100" b="0" i="0" u="none" strike="noStrike" cap="none" normalizeH="0" baseline="0" dirty="0">
                          <a:ln>
                            <a:noFill/>
                          </a:ln>
                          <a:solidFill>
                            <a:srgbClr val="1E00AA"/>
                          </a:solidFill>
                          <a:effectLst/>
                          <a:latin typeface="Kruti Dev 010" pitchFamily="2" charset="0"/>
                          <a:cs typeface="Arial" panose="020B0604020202020204" pitchFamily="34" charset="0"/>
                        </a:rPr>
                        <a:t> </a:t>
                      </a:r>
                      <a:r>
                        <a:rPr kumimoji="0" lang="en-US" altLang="en-US" sz="1200" b="1" i="0" u="none" strike="noStrike" cap="none" normalizeH="0" baseline="0" dirty="0" err="1">
                          <a:ln>
                            <a:noFill/>
                          </a:ln>
                          <a:solidFill>
                            <a:srgbClr val="1E00AA"/>
                          </a:solidFill>
                          <a:effectLst/>
                          <a:latin typeface="Kruti Dev 010" pitchFamily="2" charset="0"/>
                          <a:cs typeface="Arial" panose="020B0604020202020204" pitchFamily="34" charset="0"/>
                        </a:rPr>
                        <a:t>O;oLFkk</a:t>
                      </a:r>
                      <a:r>
                        <a:rPr kumimoji="0" lang="en-US" altLang="en-US" sz="1200" b="1" i="0" u="none" strike="noStrike" cap="none" normalizeH="0" baseline="0" dirty="0">
                          <a:ln>
                            <a:noFill/>
                          </a:ln>
                          <a:solidFill>
                            <a:srgbClr val="1E00AA"/>
                          </a:solidFill>
                          <a:effectLst/>
                          <a:latin typeface="Kruti Dev 010" pitchFamily="2" charset="0"/>
                          <a:cs typeface="Arial" panose="020B0604020202020204" pitchFamily="34" charset="0"/>
                        </a:rPr>
                        <a:t> </a:t>
                      </a:r>
                      <a:r>
                        <a:rPr kumimoji="0" lang="en-US" altLang="en-US" sz="1200" b="1" i="0" u="none" strike="noStrike" cap="none" normalizeH="0" baseline="0" dirty="0" err="1">
                          <a:ln>
                            <a:noFill/>
                          </a:ln>
                          <a:solidFill>
                            <a:srgbClr val="1E00AA"/>
                          </a:solidFill>
                          <a:effectLst/>
                          <a:latin typeface="Kruti Dev 010" pitchFamily="2" charset="0"/>
                          <a:cs typeface="Arial" panose="020B0604020202020204" pitchFamily="34" charset="0"/>
                        </a:rPr>
                        <a:t>esa</a:t>
                      </a:r>
                      <a:r>
                        <a:rPr kumimoji="0" lang="en-US" altLang="en-US" sz="1200" b="1" i="0" u="none" strike="noStrike" cap="none" normalizeH="0" baseline="0" dirty="0">
                          <a:ln>
                            <a:noFill/>
                          </a:ln>
                          <a:solidFill>
                            <a:srgbClr val="1E00AA"/>
                          </a:solidFill>
                          <a:effectLst/>
                          <a:latin typeface="Kruti Dev 010" pitchFamily="2" charset="0"/>
                          <a:cs typeface="Arial" panose="020B0604020202020204" pitchFamily="34" charset="0"/>
                        </a:rPr>
                        <a:t> </a:t>
                      </a:r>
                      <a:r>
                        <a:rPr kumimoji="0" lang="en-US" altLang="en-US" sz="1200" b="1" i="0" u="none" strike="noStrike" cap="none" normalizeH="0" baseline="0" dirty="0" err="1">
                          <a:ln>
                            <a:noFill/>
                          </a:ln>
                          <a:solidFill>
                            <a:srgbClr val="1E00AA"/>
                          </a:solidFill>
                          <a:effectLst/>
                          <a:latin typeface="Kruti Dev 010" pitchFamily="2" charset="0"/>
                          <a:cs typeface="Arial" panose="020B0604020202020204" pitchFamily="34" charset="0"/>
                        </a:rPr>
                        <a:t>Hkkxhnkjh</a:t>
                      </a:r>
                      <a:endParaRPr kumimoji="0" lang="en-US" altLang="en-US" sz="1200" b="1" i="0" u="none" strike="noStrike" cap="none" normalizeH="0" baseline="0" dirty="0">
                        <a:ln>
                          <a:noFill/>
                        </a:ln>
                        <a:solidFill>
                          <a:srgbClr val="002060"/>
                        </a:solidFill>
                        <a:effectLst/>
                        <a:latin typeface="Kruti Dev 010" pitchFamily="2"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Participation in larger order)</a:t>
                      </a: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INNATENESS</a:t>
                      </a: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kkj.kk</a:t>
                      </a:r>
                      <a:endPar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rgbClr val="1E00AA"/>
                          </a:solidFill>
                          <a:effectLst/>
                          <a:latin typeface="Kruti Dev 010" pitchFamily="2" charset="0"/>
                          <a:cs typeface="Arial" panose="020B0604020202020204" pitchFamily="34" charset="0"/>
                        </a:rPr>
                        <a:t>Lo;a</a:t>
                      </a:r>
                      <a:r>
                        <a:rPr kumimoji="0" lang="en-US" altLang="en-US" sz="1400" b="0" i="0" u="none" strike="noStrike" cap="none" normalizeH="0" baseline="0" dirty="0">
                          <a:ln>
                            <a:noFill/>
                          </a:ln>
                          <a:solidFill>
                            <a:srgbClr val="1E00AA"/>
                          </a:solidFill>
                          <a:effectLst/>
                          <a:latin typeface="Kruti Dev 010" pitchFamily="2" charset="0"/>
                          <a:cs typeface="Arial" panose="020B0604020202020204" pitchFamily="34" charset="0"/>
                        </a:rPr>
                        <a:t> </a:t>
                      </a:r>
                      <a:r>
                        <a:rPr kumimoji="0" lang="en-US" altLang="en-US" sz="1400" b="0" i="0" u="none" strike="noStrike" cap="none" normalizeH="0" baseline="0" dirty="0" err="1">
                          <a:ln>
                            <a:noFill/>
                          </a:ln>
                          <a:solidFill>
                            <a:srgbClr val="1E00AA"/>
                          </a:solidFill>
                          <a:effectLst/>
                          <a:latin typeface="Kruti Dev 010" pitchFamily="2" charset="0"/>
                          <a:cs typeface="Arial" panose="020B0604020202020204" pitchFamily="34" charset="0"/>
                        </a:rPr>
                        <a:t>esa</a:t>
                      </a:r>
                      <a:r>
                        <a:rPr kumimoji="0" lang="en-US" altLang="en-US" sz="1400" b="0" i="0" u="none" strike="noStrike" cap="none" normalizeH="0" baseline="0" dirty="0">
                          <a:ln>
                            <a:noFill/>
                          </a:ln>
                          <a:solidFill>
                            <a:srgbClr val="1E00AA"/>
                          </a:solidFill>
                          <a:effectLst/>
                          <a:latin typeface="Kruti Dev 010" pitchFamily="2" charset="0"/>
                          <a:cs typeface="Arial" panose="020B0604020202020204" pitchFamily="34" charset="0"/>
                        </a:rPr>
                        <a:t> </a:t>
                      </a:r>
                      <a:r>
                        <a:rPr kumimoji="0" lang="en-US" altLang="en-US" sz="1400" b="0" i="0" u="none" strike="noStrike" cap="none" normalizeH="0" baseline="0" dirty="0" err="1">
                          <a:ln>
                            <a:noFill/>
                          </a:ln>
                          <a:solidFill>
                            <a:srgbClr val="1E00AA"/>
                          </a:solidFill>
                          <a:effectLst/>
                          <a:latin typeface="Kruti Dev 010" pitchFamily="2" charset="0"/>
                          <a:cs typeface="Arial" panose="020B0604020202020204" pitchFamily="34" charset="0"/>
                        </a:rPr>
                        <a:t>O;oLFkk</a:t>
                      </a: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(Self-</a:t>
                      </a:r>
                      <a:r>
                        <a:rPr kumimoji="0" lang="en-US" altLang="en-US" sz="1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organisation</a:t>
                      </a: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INHERITANCE</a:t>
                      </a:r>
                      <a:endParaRPr kumimoji="0" lang="en-US"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vuq’kaxh;rk</a:t>
                      </a: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10000"/>
                  </a:ext>
                </a:extLst>
              </a:tr>
              <a:tr h="914329">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Physical</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err="1">
                          <a:ln>
                            <a:noFill/>
                          </a:ln>
                          <a:solidFill>
                            <a:srgbClr val="002060"/>
                          </a:solidFill>
                          <a:effectLst/>
                          <a:latin typeface="Kruti Dev 010" pitchFamily="2" charset="0"/>
                          <a:cs typeface="Times New Roman" panose="02020603050405020304" pitchFamily="18" charset="0"/>
                        </a:rPr>
                        <a:t>inkFkZ</a:t>
                      </a:r>
                      <a:endPar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Soil, Metal</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feV~Vh</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kkrq</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Formation-Deformation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jpuk&amp;fojpuk</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Composition-Decomposition</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LakxBu&amp;fo?kVu</a:t>
                      </a:r>
                      <a:endPar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Existence </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vfLrRo</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Constitution based</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Ikfj.kke</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vuq’kaxh</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9324">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Bio       </a:t>
                      </a:r>
                      <a:r>
                        <a:rPr kumimoji="0" lang="en-US" altLang="en-US" sz="2200" b="1" i="0" u="none" strike="noStrike" cap="none" normalizeH="0" baseline="0" dirty="0" err="1">
                          <a:ln>
                            <a:noFill/>
                          </a:ln>
                          <a:solidFill>
                            <a:srgbClr val="002060"/>
                          </a:solidFill>
                          <a:effectLst/>
                          <a:latin typeface="Kruti Dev 010" pitchFamily="2" charset="0"/>
                          <a:cs typeface="Times New Roman" panose="02020603050405020304" pitchFamily="18" charset="0"/>
                        </a:rPr>
                        <a:t>izk.k</a:t>
                      </a:r>
                      <a:r>
                        <a:rPr kumimoji="0" lang="en-US" altLang="en-US" sz="22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endPar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Plants, Trees</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isM</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ikS</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ks</a:t>
                      </a:r>
                      <a:r>
                        <a:rPr kumimoji="0" lang="en-US" altLang="en-US" sz="18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Respiration</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Kruti Dev 010" pitchFamily="2" charset="0"/>
                          <a:cs typeface="Times New Roman" panose="02020603050405020304" pitchFamily="18" charset="0"/>
                        </a:rPr>
                        <a:t>      </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olu&amp;iz”olu</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  + Nurture-Worsen </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2060"/>
                          </a:solidFill>
                          <a:effectLst/>
                          <a:latin typeface="Kruti Dev 010" pitchFamily="2" charset="0"/>
                          <a:cs typeface="Times New Roman" panose="02020603050405020304" pitchFamily="18" charset="0"/>
                        </a:rPr>
                        <a:t>     lkjd&amp;ekjd</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 Growth</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iqf’V</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Seed based</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2060"/>
                          </a:solidFill>
                          <a:effectLst/>
                          <a:latin typeface="Kruti Dev 010" pitchFamily="2" charset="0"/>
                          <a:cs typeface="Times New Roman" panose="02020603050405020304" pitchFamily="18" charset="0"/>
                        </a:rPr>
                        <a:t>cht vuq’kaxh</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28513">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Animal      </a:t>
                      </a:r>
                      <a:r>
                        <a:rPr kumimoji="0" lang="en-US" altLang="en-US" sz="2200" b="1" i="0" u="none" strike="noStrike" cap="none" normalizeH="0" baseline="0" dirty="0" err="1">
                          <a:ln>
                            <a:noFill/>
                          </a:ln>
                          <a:solidFill>
                            <a:srgbClr val="002060"/>
                          </a:solidFill>
                          <a:effectLst/>
                          <a:latin typeface="Kruti Dev 010" pitchFamily="2" charset="0"/>
                          <a:cs typeface="Times New Roman" panose="02020603050405020304" pitchFamily="18" charset="0"/>
                        </a:rPr>
                        <a:t>tho</a:t>
                      </a:r>
                      <a:r>
                        <a:rPr kumimoji="0" lang="en-US" altLang="en-US" sz="22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endPar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Animals,  Birds </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i”kq</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i</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kh</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in Body</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kjhj</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Selecting-Tasting in I</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p;u@vkLoknu</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 "  in body</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a:ln>
                            <a:noFill/>
                          </a:ln>
                          <a:solidFill>
                            <a:srgbClr val="002060"/>
                          </a:solidFill>
                          <a:effectLst/>
                          <a:latin typeface="Kruti Dev 010" pitchFamily="2" charset="0"/>
                          <a:cs typeface="Times New Roman" panose="02020603050405020304" pitchFamily="18" charset="0"/>
                        </a:rPr>
                        <a:t>“kjhj esa</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Cruelty, Non-cruelty in I</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2060"/>
                          </a:solidFill>
                          <a:effectLst/>
                          <a:latin typeface="Kruti Dev 010" pitchFamily="2" charset="0"/>
                          <a:cs typeface="Arial" panose="020B0604020202020204" pitchFamily="34" charset="0"/>
                        </a:rPr>
                        <a:t>eSa esa Øwjrk] vØwjrk</a:t>
                      </a:r>
                      <a:endParaRPr kumimoji="0" lang="en-US" altLang="en-US" sz="16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in Body</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kjhj</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Will to live in I</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Tkhus</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dh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vk”kk</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i-IN"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i-IN"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Breed based </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2060"/>
                          </a:solidFill>
                          <a:effectLst/>
                          <a:latin typeface="Kruti Dev 010" pitchFamily="2" charset="0"/>
                          <a:cs typeface="Times New Roman" panose="02020603050405020304" pitchFamily="18" charset="0"/>
                        </a:rPr>
                        <a:t>oa”k vuq’kaxh</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51554">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Human        </a:t>
                      </a:r>
                      <a:r>
                        <a:rPr kumimoji="0" lang="en-US" altLang="en-US" sz="2200" b="1" i="0" u="none" strike="noStrike" cap="none" normalizeH="0" baseline="0" dirty="0" err="1">
                          <a:ln>
                            <a:noFill/>
                          </a:ln>
                          <a:solidFill>
                            <a:srgbClr val="002060"/>
                          </a:solidFill>
                          <a:effectLst/>
                          <a:latin typeface="Kruti Dev 010" pitchFamily="2" charset="0"/>
                          <a:cs typeface="Times New Roman" panose="02020603050405020304" pitchFamily="18" charset="0"/>
                        </a:rPr>
                        <a:t>Kku</a:t>
                      </a:r>
                      <a:r>
                        <a:rPr kumimoji="0" lang="en-US" altLang="en-US" sz="2200" b="1" i="0" u="none" strike="noStrike" cap="none" normalizeH="0" baseline="0" dirty="0">
                          <a:ln>
                            <a:noFill/>
                          </a:ln>
                          <a:solidFill>
                            <a:srgbClr val="002060"/>
                          </a:solidFill>
                          <a:effectLst/>
                          <a:latin typeface="Kruti Dev 010" pitchFamily="2" charset="0"/>
                          <a:cs typeface="Times New Roman" panose="02020603050405020304" pitchFamily="18" charset="0"/>
                        </a:rPr>
                        <a:t> </a:t>
                      </a:r>
                      <a:endPar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Human Beings</a:t>
                      </a:r>
                      <a:r>
                        <a:rPr kumimoji="0" lang="fr-FR"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euq</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in Body</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kjhj</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Imaging, </a:t>
                      </a:r>
                      <a:r>
                        <a:rPr kumimoji="0" lang="en-US" altLang="en-US" sz="1300" b="1" i="0" u="none" strike="noStrike" cap="none" normalizeH="0" baseline="0" dirty="0" err="1">
                          <a:ln>
                            <a:noFill/>
                          </a:ln>
                          <a:solidFill>
                            <a:schemeClr val="tx1"/>
                          </a:solidFill>
                          <a:effectLst/>
                          <a:latin typeface="Arial" panose="020B0604020202020204" pitchFamily="34" charset="0"/>
                          <a:cs typeface="Times New Roman" panose="02020603050405020304" pitchFamily="18" charset="0"/>
                        </a:rPr>
                        <a:t>Analysing</a:t>
                      </a:r>
                      <a:r>
                        <a:rPr kumimoji="0" lang="en-US" altLang="en-US" sz="13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-Comparing, Selecting-Tasting in I</a:t>
                      </a:r>
                      <a:endParaRPr kumimoji="0" lang="en-US" altLang="en-US" sz="13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fp</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=.k]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fo'ys’k.k</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p;u@vkLoknu</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chemeClr val="tx1"/>
                          </a:solidFill>
                          <a:effectLst/>
                          <a:latin typeface="Kruti Dev 010" pitchFamily="2" charset="0"/>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kern="1200" dirty="0">
                          <a:solidFill>
                            <a:schemeClr val="bg1"/>
                          </a:solidFill>
                          <a:latin typeface="Arial"/>
                          <a:cs typeface="Times New Roman"/>
                        </a:rPr>
                        <a:t>Natural Acceptance,</a:t>
                      </a:r>
                    </a:p>
                    <a:p>
                      <a:pPr marL="0" marR="0">
                        <a:spcBef>
                          <a:spcPts val="0"/>
                        </a:spcBef>
                        <a:spcAft>
                          <a:spcPts val="0"/>
                        </a:spcAft>
                      </a:pPr>
                      <a:r>
                        <a:rPr lang="en-US" sz="1400" b="1" dirty="0">
                          <a:solidFill>
                            <a:schemeClr val="bg1"/>
                          </a:solidFill>
                          <a:latin typeface="Arial"/>
                          <a:ea typeface="Times New Roman"/>
                          <a:cs typeface="Times New Roman"/>
                        </a:rPr>
                        <a:t>Potential for Understanding… in I</a:t>
                      </a:r>
                      <a:endParaRPr lang="en-US" sz="1200" b="1" dirty="0">
                        <a:solidFill>
                          <a:schemeClr val="bg1"/>
                        </a:solidFill>
                        <a:latin typeface="Times New Roman"/>
                        <a:ea typeface="Times New Roman"/>
                        <a:cs typeface="Times New Roman"/>
                      </a:endParaRPr>
                    </a:p>
                    <a:p>
                      <a:pPr marL="0" marR="0">
                        <a:spcBef>
                          <a:spcPts val="0"/>
                        </a:spcBef>
                        <a:spcAft>
                          <a:spcPts val="0"/>
                        </a:spcAft>
                      </a:pPr>
                      <a:r>
                        <a:rPr lang="en-US" sz="1400" b="1" dirty="0">
                          <a:solidFill>
                            <a:schemeClr val="bg1"/>
                          </a:solidFill>
                          <a:latin typeface="Kruti Dev 010"/>
                          <a:ea typeface="Times New Roman"/>
                          <a:cs typeface="Arial"/>
                        </a:rPr>
                        <a:t>le&gt;us dh {</a:t>
                      </a:r>
                      <a:r>
                        <a:rPr lang="en-US" sz="1400" b="1" dirty="0" err="1">
                          <a:solidFill>
                            <a:schemeClr val="bg1"/>
                          </a:solidFill>
                          <a:latin typeface="Kruti Dev 010"/>
                          <a:ea typeface="Times New Roman"/>
                          <a:cs typeface="Arial"/>
                        </a:rPr>
                        <a:t>kerk</a:t>
                      </a:r>
                      <a:r>
                        <a:rPr lang="en-US" sz="1400" b="1" dirty="0">
                          <a:solidFill>
                            <a:schemeClr val="bg1"/>
                          </a:solidFill>
                          <a:latin typeface="Kruti Dev 010"/>
                          <a:ea typeface="Times New Roman"/>
                          <a:cs typeface="Arial"/>
                        </a:rPr>
                        <a:t> </a:t>
                      </a:r>
                      <a:r>
                        <a:rPr lang="en-US" sz="1600" b="1" dirty="0" err="1">
                          <a:solidFill>
                            <a:schemeClr val="bg1"/>
                          </a:solidFill>
                          <a:latin typeface="Kruti Dev 010"/>
                          <a:ea typeface="Times New Roman"/>
                          <a:cs typeface="Arial"/>
                        </a:rPr>
                        <a:t>eSa</a:t>
                      </a:r>
                      <a:r>
                        <a:rPr lang="en-US" sz="1600" b="1" dirty="0">
                          <a:solidFill>
                            <a:schemeClr val="bg1"/>
                          </a:solidFill>
                          <a:latin typeface="Kruti Dev 010"/>
                          <a:ea typeface="Times New Roman"/>
                          <a:cs typeface="Arial"/>
                        </a:rPr>
                        <a:t> </a:t>
                      </a:r>
                      <a:r>
                        <a:rPr lang="en-US" sz="1600" b="1" dirty="0" err="1">
                          <a:solidFill>
                            <a:schemeClr val="bg1"/>
                          </a:solidFill>
                          <a:latin typeface="Kruti Dev 010"/>
                          <a:ea typeface="Times New Roman"/>
                          <a:cs typeface="Arial"/>
                        </a:rPr>
                        <a:t>esa</a:t>
                      </a:r>
                      <a:endParaRPr lang="en-US" sz="1200" b="1" dirty="0">
                        <a:solidFill>
                          <a:schemeClr val="bg1"/>
                        </a:solidFill>
                        <a:latin typeface="Times New Roman"/>
                        <a:ea typeface="Times New Roman"/>
                        <a:cs typeface="Times New Roman"/>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in body </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kjhj</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Arial" panose="020B0604020202020204" pitchFamily="34" charset="0"/>
                          <a:cs typeface="Times New Roman" panose="02020603050405020304" pitchFamily="18" charset="0"/>
                        </a:rPr>
                        <a:t>Potential for Perseverance, Bravery, Generosity… in I </a:t>
                      </a:r>
                      <a:endParaRPr kumimoji="0" lang="en-US" altLang="en-US" sz="12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khjrk</a:t>
                      </a:r>
                      <a:r>
                        <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ohjrk</a:t>
                      </a:r>
                      <a:r>
                        <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mnkjrk</a:t>
                      </a:r>
                      <a:endParaRPr kumimoji="0" lang="en-US" altLang="en-US" sz="12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in Body</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kjhj</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Will to live with continuous happiness in I</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fujarj</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Lkq</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kiwoZd</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Tkhus</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dh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vk”kk</a:t>
                      </a:r>
                      <a:endPar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alibri" panose="020F0502020204030204" pitchFamily="34" charset="0"/>
                          <a:cs typeface="Arial" panose="020B0604020202020204" pitchFamily="34" charset="0"/>
                        </a:rPr>
                        <a:t>R</a:t>
                      </a:r>
                      <a:r>
                        <a:rPr kumimoji="0" lang="en-US" altLang="en-US" sz="1600" b="1" i="0" u="none" strike="noStrike" cap="none" normalizeH="0" baseline="0" dirty="0">
                          <a:ln>
                            <a:noFill/>
                          </a:ln>
                          <a:solidFill>
                            <a:schemeClr val="bg1"/>
                          </a:solidFill>
                          <a:effectLst/>
                          <a:latin typeface="Calibri" panose="020F0502020204030204" pitchFamily="34" charset="0"/>
                          <a:cs typeface="Arial" panose="020B0604020202020204" pitchFamily="34" charset="0"/>
                        </a:rPr>
                        <a:t>ight Feeling &amp; Thought </a:t>
                      </a:r>
                      <a:r>
                        <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rPr>
                        <a:t>lek/</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kku</a:t>
                      </a:r>
                      <a:endPar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bg1"/>
                          </a:solidFill>
                          <a:effectLst/>
                          <a:latin typeface="Calibri" panose="020F0502020204030204" pitchFamily="34" charset="0"/>
                          <a:cs typeface="Arial" panose="020B0604020202020204" pitchFamily="34" charset="0"/>
                        </a:rPr>
                        <a:t>Right Understanding </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Kku</a:t>
                      </a:r>
                      <a:endParaRPr kumimoji="0" lang="en-US" altLang="en-US" sz="1200" b="1" i="0" u="none" strike="noStrike" cap="none" normalizeH="0" baseline="0" dirty="0">
                        <a:ln>
                          <a:noFill/>
                        </a:ln>
                        <a:solidFill>
                          <a:schemeClr val="bg1"/>
                        </a:solidFill>
                        <a:effectLst/>
                        <a:latin typeface="Kruti Dev 010" pitchFamily="2"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i-IN"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i-IN"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Education-Sanskar based</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f”k</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kk&amp;laLdkj</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vuq’kaxh</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2577" name="Rectangle 1">
            <a:extLst>
              <a:ext uri="{FF2B5EF4-FFF2-40B4-BE49-F238E27FC236}">
                <a16:creationId xmlns:a16="http://schemas.microsoft.com/office/drawing/2014/main" id="{2CEC7A24-DA67-45D7-A92A-9E97DE231EDD}"/>
              </a:ext>
            </a:extLst>
          </p:cNvPr>
          <p:cNvSpPr>
            <a:spLocks noChangeArrowheads="1"/>
          </p:cNvSpPr>
          <p:nvPr/>
        </p:nvSpPr>
        <p:spPr bwMode="auto">
          <a:xfrm>
            <a:off x="3987800" y="3244850"/>
            <a:ext cx="1481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hi-IN" altLang="en-US">
                <a:solidFill>
                  <a:srgbClr val="000000"/>
                </a:solidFill>
                <a:cs typeface="Arial" panose="020B0604020202020204" pitchFamily="34" charset="0"/>
              </a:rPr>
              <a:t>	</a:t>
            </a:r>
            <a:endParaRPr lang="en-US" altLang="en-US">
              <a:solidFill>
                <a:srgbClr val="000000"/>
              </a:solidFill>
              <a:cs typeface="Arial" panose="020B0604020202020204" pitchFamily="34" charset="0"/>
            </a:endParaRPr>
          </a:p>
        </p:txBody>
      </p:sp>
      <p:sp>
        <p:nvSpPr>
          <p:cNvPr id="22578" name="Rectangle 1">
            <a:extLst>
              <a:ext uri="{FF2B5EF4-FFF2-40B4-BE49-F238E27FC236}">
                <a16:creationId xmlns:a16="http://schemas.microsoft.com/office/drawing/2014/main" id="{939014FA-9883-412E-8CA2-297E1D30B1FF}"/>
              </a:ext>
            </a:extLst>
          </p:cNvPr>
          <p:cNvSpPr>
            <a:spLocks noChangeArrowheads="1"/>
          </p:cNvSpPr>
          <p:nvPr/>
        </p:nvSpPr>
        <p:spPr bwMode="auto">
          <a:xfrm>
            <a:off x="10650538" y="533400"/>
            <a:ext cx="1541462" cy="31400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US" altLang="en-US" b="1">
                <a:solidFill>
                  <a:srgbClr val="FFFF00"/>
                </a:solidFill>
                <a:cs typeface="Arial" panose="020B0604020202020204" pitchFamily="34" charset="0"/>
              </a:rPr>
              <a:t>Inheritance</a:t>
            </a:r>
            <a:r>
              <a:rPr lang="en-US" altLang="en-US">
                <a:solidFill>
                  <a:srgbClr val="FFFF00"/>
                </a:solidFill>
                <a:cs typeface="Arial" panose="020B0604020202020204" pitchFamily="34" charset="0"/>
              </a:rPr>
              <a:t>: How conduct is decided, maintained generation after generation</a:t>
            </a:r>
          </a:p>
          <a:p>
            <a:pPr eaLnBrk="1" hangingPunct="1">
              <a:buFont typeface="Symbol" panose="05050102010706020507" pitchFamily="18" charset="2"/>
              <a:buNone/>
            </a:pPr>
            <a:endParaRPr lang="en-US" altLang="en-US">
              <a:solidFill>
                <a:srgbClr val="FFFF00"/>
              </a:solidFill>
              <a:cs typeface="Arial" panose="020B0604020202020204" pitchFamily="34" charset="0"/>
            </a:endParaRPr>
          </a:p>
          <a:p>
            <a:pPr eaLnBrk="1" hangingPunct="1">
              <a:buFont typeface="Symbol" panose="05050102010706020507" pitchFamily="18" charset="2"/>
              <a:buNone/>
            </a:pPr>
            <a:r>
              <a:rPr lang="en-US" altLang="en-US">
                <a:solidFill>
                  <a:srgbClr val="FFFF00"/>
                </a:solidFill>
                <a:cs typeface="Arial" panose="020B0604020202020204" pitchFamily="34" charset="0"/>
              </a:rPr>
              <a:t>Every Order has a definite inheritance</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2EB71F4-8AC0-4FDF-A64F-0D619F961A42}"/>
              </a:ext>
            </a:extLst>
          </p:cNvPr>
          <p:cNvSpPr/>
          <p:nvPr/>
        </p:nvSpPr>
        <p:spPr>
          <a:xfrm>
            <a:off x="0" y="6400800"/>
            <a:ext cx="12192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Rectangle 25">
            <a:extLst>
              <a:ext uri="{FF2B5EF4-FFF2-40B4-BE49-F238E27FC236}">
                <a16:creationId xmlns:a16="http://schemas.microsoft.com/office/drawing/2014/main" id="{F6CC215A-7495-4F53-8BAA-918E70087987}"/>
              </a:ext>
            </a:extLst>
          </p:cNvPr>
          <p:cNvSpPr/>
          <p:nvPr/>
        </p:nvSpPr>
        <p:spPr>
          <a:xfrm>
            <a:off x="2133600" y="3560763"/>
            <a:ext cx="8458200" cy="7064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4" name="Rectangle 23">
            <a:extLst>
              <a:ext uri="{FF2B5EF4-FFF2-40B4-BE49-F238E27FC236}">
                <a16:creationId xmlns:a16="http://schemas.microsoft.com/office/drawing/2014/main" id="{5C80B3AD-E212-4011-B53E-260195252289}"/>
              </a:ext>
            </a:extLst>
          </p:cNvPr>
          <p:cNvSpPr/>
          <p:nvPr/>
        </p:nvSpPr>
        <p:spPr>
          <a:xfrm>
            <a:off x="2133600" y="5867400"/>
            <a:ext cx="8456613" cy="990600"/>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5" name="Rectangle 24">
            <a:extLst>
              <a:ext uri="{FF2B5EF4-FFF2-40B4-BE49-F238E27FC236}">
                <a16:creationId xmlns:a16="http://schemas.microsoft.com/office/drawing/2014/main" id="{BD508653-6E3E-4A76-A6D0-62208EAD32F6}"/>
              </a:ext>
            </a:extLst>
          </p:cNvPr>
          <p:cNvSpPr/>
          <p:nvPr/>
        </p:nvSpPr>
        <p:spPr>
          <a:xfrm>
            <a:off x="2133600" y="4683125"/>
            <a:ext cx="8456613" cy="11842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3558" name="Title 1">
            <a:extLst>
              <a:ext uri="{FF2B5EF4-FFF2-40B4-BE49-F238E27FC236}">
                <a16:creationId xmlns:a16="http://schemas.microsoft.com/office/drawing/2014/main" id="{34DDDC20-B08D-4666-95B9-81F84EECC988}"/>
              </a:ext>
            </a:extLst>
          </p:cNvPr>
          <p:cNvSpPr>
            <a:spLocks noGrp="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anose="05050102010706020507" pitchFamily="18" charset="2"/>
              <a:buNone/>
            </a:pPr>
            <a:r>
              <a:rPr lang="en-US" altLang="en-US">
                <a:cs typeface="Arial" panose="020B0604020202020204" pitchFamily="34" charset="0"/>
              </a:rPr>
              <a:t>Role of Education-Sanskar </a:t>
            </a:r>
            <a:r>
              <a:rPr lang="en-US" altLang="en-US" sz="2800">
                <a:latin typeface="Kruti Dev 010" pitchFamily="2" charset="0"/>
              </a:rPr>
              <a:t>f'k{kk&amp;laLdkj dh Hkwfedk</a:t>
            </a:r>
            <a:endParaRPr lang="en-US" altLang="en-US"/>
          </a:p>
        </p:txBody>
      </p:sp>
      <p:graphicFrame>
        <p:nvGraphicFramePr>
          <p:cNvPr id="23" name="Table 22">
            <a:extLst>
              <a:ext uri="{FF2B5EF4-FFF2-40B4-BE49-F238E27FC236}">
                <a16:creationId xmlns:a16="http://schemas.microsoft.com/office/drawing/2014/main" id="{003D7B8C-C80A-4AB0-80BD-532E7115251A}"/>
              </a:ext>
            </a:extLst>
          </p:cNvPr>
          <p:cNvGraphicFramePr>
            <a:graphicFrameLocks noGrp="1"/>
          </p:cNvGraphicFramePr>
          <p:nvPr>
            <p:extLst>
              <p:ext uri="{D42A27DB-BD31-4B8C-83A1-F6EECF244321}">
                <p14:modId xmlns:p14="http://schemas.microsoft.com/office/powerpoint/2010/main" val="3068330708"/>
              </p:ext>
            </p:extLst>
          </p:nvPr>
        </p:nvGraphicFramePr>
        <p:xfrm>
          <a:off x="38100" y="533400"/>
          <a:ext cx="10612438" cy="6388120"/>
        </p:xfrm>
        <a:graphic>
          <a:graphicData uri="http://schemas.openxmlformats.org/drawingml/2006/table">
            <a:tbl>
              <a:tblPr/>
              <a:tblGrid>
                <a:gridCol w="1053882">
                  <a:extLst>
                    <a:ext uri="{9D8B030D-6E8A-4147-A177-3AD203B41FA5}">
                      <a16:colId xmlns:a16="http://schemas.microsoft.com/office/drawing/2014/main" val="20000"/>
                    </a:ext>
                  </a:extLst>
                </a:gridCol>
                <a:gridCol w="1032845">
                  <a:extLst>
                    <a:ext uri="{9D8B030D-6E8A-4147-A177-3AD203B41FA5}">
                      <a16:colId xmlns:a16="http://schemas.microsoft.com/office/drawing/2014/main" val="20001"/>
                    </a:ext>
                  </a:extLst>
                </a:gridCol>
                <a:gridCol w="2252908">
                  <a:extLst>
                    <a:ext uri="{9D8B030D-6E8A-4147-A177-3AD203B41FA5}">
                      <a16:colId xmlns:a16="http://schemas.microsoft.com/office/drawing/2014/main" val="20002"/>
                    </a:ext>
                  </a:extLst>
                </a:gridCol>
                <a:gridCol w="2463264">
                  <a:extLst>
                    <a:ext uri="{9D8B030D-6E8A-4147-A177-3AD203B41FA5}">
                      <a16:colId xmlns:a16="http://schemas.microsoft.com/office/drawing/2014/main" val="20003"/>
                    </a:ext>
                  </a:extLst>
                </a:gridCol>
                <a:gridCol w="2209249">
                  <a:extLst>
                    <a:ext uri="{9D8B030D-6E8A-4147-A177-3AD203B41FA5}">
                      <a16:colId xmlns:a16="http://schemas.microsoft.com/office/drawing/2014/main" val="20004"/>
                    </a:ext>
                  </a:extLst>
                </a:gridCol>
                <a:gridCol w="1600290">
                  <a:extLst>
                    <a:ext uri="{9D8B030D-6E8A-4147-A177-3AD203B41FA5}">
                      <a16:colId xmlns:a16="http://schemas.microsoft.com/office/drawing/2014/main" val="20005"/>
                    </a:ext>
                  </a:extLst>
                </a:gridCol>
              </a:tblGrid>
              <a:tr h="914380">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ORDERS </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2060"/>
                          </a:solidFill>
                          <a:effectLst/>
                          <a:latin typeface="Arial" panose="020B0604020202020204" pitchFamily="34" charset="0"/>
                          <a:cs typeface="Times New Roman" panose="02020603050405020304" pitchFamily="18" charset="0"/>
                        </a:rPr>
                        <a:t>4 </a:t>
                      </a:r>
                      <a:r>
                        <a:rPr kumimoji="0" lang="en-US" altLang="en-US" sz="2000" b="1" i="0" u="none" strike="noStrike" cap="none" normalizeH="0" baseline="0" dirty="0" err="1">
                          <a:ln>
                            <a:noFill/>
                          </a:ln>
                          <a:solidFill>
                            <a:srgbClr val="002060"/>
                          </a:solidFill>
                          <a:effectLst/>
                          <a:latin typeface="Kruti Dev 010" pitchFamily="2" charset="0"/>
                          <a:cs typeface="Times New Roman" panose="02020603050405020304" pitchFamily="18" charset="0"/>
                        </a:rPr>
                        <a:t>voLFkk</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UNITS</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bdkbZ</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ACTIVITY</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fØz;k</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NATURAL CHARACTERISTIC</a:t>
                      </a: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rgbClr val="002060"/>
                          </a:solidFill>
                          <a:effectLst/>
                          <a:latin typeface="Kruti Dev 010" pitchFamily="2" charset="0"/>
                          <a:cs typeface="Times New Roman" panose="02020603050405020304" pitchFamily="18" charset="0"/>
                        </a:rPr>
                        <a:t>LoHkko</a:t>
                      </a:r>
                      <a:r>
                        <a:rPr kumimoji="0" lang="en-US" altLang="en-US" sz="12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hi-IN" altLang="en-US" sz="1100" b="0" i="0" u="none" strike="noStrike" cap="none" normalizeH="0" baseline="0" dirty="0">
                          <a:ln>
                            <a:noFill/>
                          </a:ln>
                          <a:solidFill>
                            <a:srgbClr val="1E00AA"/>
                          </a:solidFill>
                          <a:effectLst/>
                          <a:latin typeface="Kruti Dev 010" pitchFamily="2" charset="0"/>
                          <a:cs typeface="Arial" panose="020B0604020202020204" pitchFamily="34" charset="0"/>
                        </a:rPr>
                        <a:t> </a:t>
                      </a:r>
                      <a:r>
                        <a:rPr kumimoji="0" lang="en-US" altLang="en-US" sz="1200" b="1" i="0" u="none" strike="noStrike" cap="none" normalizeH="0" baseline="0" dirty="0" err="1">
                          <a:ln>
                            <a:noFill/>
                          </a:ln>
                          <a:solidFill>
                            <a:srgbClr val="1E00AA"/>
                          </a:solidFill>
                          <a:effectLst/>
                          <a:latin typeface="Kruti Dev 010" pitchFamily="2" charset="0"/>
                          <a:cs typeface="Arial" panose="020B0604020202020204" pitchFamily="34" charset="0"/>
                        </a:rPr>
                        <a:t>O;oLFkk</a:t>
                      </a:r>
                      <a:r>
                        <a:rPr kumimoji="0" lang="en-US" altLang="en-US" sz="1200" b="1" i="0" u="none" strike="noStrike" cap="none" normalizeH="0" baseline="0" dirty="0">
                          <a:ln>
                            <a:noFill/>
                          </a:ln>
                          <a:solidFill>
                            <a:srgbClr val="1E00AA"/>
                          </a:solidFill>
                          <a:effectLst/>
                          <a:latin typeface="Kruti Dev 010" pitchFamily="2" charset="0"/>
                          <a:cs typeface="Arial" panose="020B0604020202020204" pitchFamily="34" charset="0"/>
                        </a:rPr>
                        <a:t> </a:t>
                      </a:r>
                      <a:r>
                        <a:rPr kumimoji="0" lang="en-US" altLang="en-US" sz="1200" b="1" i="0" u="none" strike="noStrike" cap="none" normalizeH="0" baseline="0" dirty="0" err="1">
                          <a:ln>
                            <a:noFill/>
                          </a:ln>
                          <a:solidFill>
                            <a:srgbClr val="1E00AA"/>
                          </a:solidFill>
                          <a:effectLst/>
                          <a:latin typeface="Kruti Dev 010" pitchFamily="2" charset="0"/>
                          <a:cs typeface="Arial" panose="020B0604020202020204" pitchFamily="34" charset="0"/>
                        </a:rPr>
                        <a:t>esa</a:t>
                      </a:r>
                      <a:r>
                        <a:rPr kumimoji="0" lang="en-US" altLang="en-US" sz="1200" b="1" i="0" u="none" strike="noStrike" cap="none" normalizeH="0" baseline="0" dirty="0">
                          <a:ln>
                            <a:noFill/>
                          </a:ln>
                          <a:solidFill>
                            <a:srgbClr val="1E00AA"/>
                          </a:solidFill>
                          <a:effectLst/>
                          <a:latin typeface="Kruti Dev 010" pitchFamily="2" charset="0"/>
                          <a:cs typeface="Arial" panose="020B0604020202020204" pitchFamily="34" charset="0"/>
                        </a:rPr>
                        <a:t> </a:t>
                      </a:r>
                      <a:r>
                        <a:rPr kumimoji="0" lang="en-US" altLang="en-US" sz="1200" b="1" i="0" u="none" strike="noStrike" cap="none" normalizeH="0" baseline="0" dirty="0" err="1">
                          <a:ln>
                            <a:noFill/>
                          </a:ln>
                          <a:solidFill>
                            <a:srgbClr val="1E00AA"/>
                          </a:solidFill>
                          <a:effectLst/>
                          <a:latin typeface="Kruti Dev 010" pitchFamily="2" charset="0"/>
                          <a:cs typeface="Arial" panose="020B0604020202020204" pitchFamily="34" charset="0"/>
                        </a:rPr>
                        <a:t>Hkkxhnkjh</a:t>
                      </a:r>
                      <a:endParaRPr kumimoji="0" lang="en-US" altLang="en-US" sz="1200" b="1" i="0" u="none" strike="noStrike" cap="none" normalizeH="0" baseline="0" dirty="0">
                        <a:ln>
                          <a:noFill/>
                        </a:ln>
                        <a:solidFill>
                          <a:srgbClr val="002060"/>
                        </a:solidFill>
                        <a:effectLst/>
                        <a:latin typeface="Kruti Dev 010" pitchFamily="2"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Participation in larger order)</a:t>
                      </a: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INNATENESS</a:t>
                      </a: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kkj.kk</a:t>
                      </a:r>
                      <a:endPar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rgbClr val="1E00AA"/>
                          </a:solidFill>
                          <a:effectLst/>
                          <a:latin typeface="Kruti Dev 010" pitchFamily="2" charset="0"/>
                          <a:cs typeface="Arial" panose="020B0604020202020204" pitchFamily="34" charset="0"/>
                        </a:rPr>
                        <a:t>Lo;a</a:t>
                      </a:r>
                      <a:r>
                        <a:rPr kumimoji="0" lang="en-US" altLang="en-US" sz="1400" b="0" i="0" u="none" strike="noStrike" cap="none" normalizeH="0" baseline="0" dirty="0">
                          <a:ln>
                            <a:noFill/>
                          </a:ln>
                          <a:solidFill>
                            <a:srgbClr val="1E00AA"/>
                          </a:solidFill>
                          <a:effectLst/>
                          <a:latin typeface="Kruti Dev 010" pitchFamily="2" charset="0"/>
                          <a:cs typeface="Arial" panose="020B0604020202020204" pitchFamily="34" charset="0"/>
                        </a:rPr>
                        <a:t> </a:t>
                      </a:r>
                      <a:r>
                        <a:rPr kumimoji="0" lang="en-US" altLang="en-US" sz="1400" b="0" i="0" u="none" strike="noStrike" cap="none" normalizeH="0" baseline="0" dirty="0" err="1">
                          <a:ln>
                            <a:noFill/>
                          </a:ln>
                          <a:solidFill>
                            <a:srgbClr val="1E00AA"/>
                          </a:solidFill>
                          <a:effectLst/>
                          <a:latin typeface="Kruti Dev 010" pitchFamily="2" charset="0"/>
                          <a:cs typeface="Arial" panose="020B0604020202020204" pitchFamily="34" charset="0"/>
                        </a:rPr>
                        <a:t>esa</a:t>
                      </a:r>
                      <a:r>
                        <a:rPr kumimoji="0" lang="en-US" altLang="en-US" sz="1400" b="0" i="0" u="none" strike="noStrike" cap="none" normalizeH="0" baseline="0" dirty="0">
                          <a:ln>
                            <a:noFill/>
                          </a:ln>
                          <a:solidFill>
                            <a:srgbClr val="1E00AA"/>
                          </a:solidFill>
                          <a:effectLst/>
                          <a:latin typeface="Kruti Dev 010" pitchFamily="2" charset="0"/>
                          <a:cs typeface="Arial" panose="020B0604020202020204" pitchFamily="34" charset="0"/>
                        </a:rPr>
                        <a:t> </a:t>
                      </a:r>
                      <a:r>
                        <a:rPr kumimoji="0" lang="en-US" altLang="en-US" sz="1400" b="0" i="0" u="none" strike="noStrike" cap="none" normalizeH="0" baseline="0" dirty="0" err="1">
                          <a:ln>
                            <a:noFill/>
                          </a:ln>
                          <a:solidFill>
                            <a:srgbClr val="1E00AA"/>
                          </a:solidFill>
                          <a:effectLst/>
                          <a:latin typeface="Kruti Dev 010" pitchFamily="2" charset="0"/>
                          <a:cs typeface="Arial" panose="020B0604020202020204" pitchFamily="34" charset="0"/>
                        </a:rPr>
                        <a:t>O;oLFkk</a:t>
                      </a: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(Self-</a:t>
                      </a:r>
                      <a:r>
                        <a:rPr kumimoji="0" lang="en-US" altLang="en-US" sz="1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organisation</a:t>
                      </a: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INHERITANCE</a:t>
                      </a:r>
                      <a:endParaRPr kumimoji="0" lang="en-US"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vuq’kaxh;rk</a:t>
                      </a: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10000"/>
                  </a:ext>
                </a:extLst>
              </a:tr>
              <a:tr h="914329">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Physical</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err="1">
                          <a:ln>
                            <a:noFill/>
                          </a:ln>
                          <a:solidFill>
                            <a:srgbClr val="002060"/>
                          </a:solidFill>
                          <a:effectLst/>
                          <a:latin typeface="Kruti Dev 010" pitchFamily="2" charset="0"/>
                          <a:cs typeface="Times New Roman" panose="02020603050405020304" pitchFamily="18" charset="0"/>
                        </a:rPr>
                        <a:t>inkFkZ</a:t>
                      </a:r>
                      <a:endPar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Soil, Metal</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feV~Vh</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kkrq</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Formation-Deformation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jpuk&amp;fojpuk</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Composition-Decomposition</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LakxBu&amp;fo?kVu</a:t>
                      </a:r>
                      <a:endPar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Existence </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vfLrRo</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Constitution based</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Ikfj.kke</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vuq’kaxh</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9324">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Bio       </a:t>
                      </a:r>
                      <a:r>
                        <a:rPr kumimoji="0" lang="en-US" altLang="en-US" sz="2200" b="1" i="0" u="none" strike="noStrike" cap="none" normalizeH="0" baseline="0" dirty="0" err="1">
                          <a:ln>
                            <a:noFill/>
                          </a:ln>
                          <a:solidFill>
                            <a:srgbClr val="002060"/>
                          </a:solidFill>
                          <a:effectLst/>
                          <a:latin typeface="Kruti Dev 010" pitchFamily="2" charset="0"/>
                          <a:cs typeface="Times New Roman" panose="02020603050405020304" pitchFamily="18" charset="0"/>
                        </a:rPr>
                        <a:t>izk.k</a:t>
                      </a:r>
                      <a:r>
                        <a:rPr kumimoji="0" lang="en-US" altLang="en-US" sz="22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endPar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Plants, Trees</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isM</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ikS</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ks</a:t>
                      </a:r>
                      <a:r>
                        <a:rPr kumimoji="0" lang="en-US" altLang="en-US" sz="18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Respiration</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Kruti Dev 010" pitchFamily="2" charset="0"/>
                          <a:cs typeface="Times New Roman" panose="02020603050405020304" pitchFamily="18" charset="0"/>
                        </a:rPr>
                        <a:t>      </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olu&amp;iz”olu</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  + Nurture-Worsen </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2060"/>
                          </a:solidFill>
                          <a:effectLst/>
                          <a:latin typeface="Kruti Dev 010" pitchFamily="2" charset="0"/>
                          <a:cs typeface="Times New Roman" panose="02020603050405020304" pitchFamily="18" charset="0"/>
                        </a:rPr>
                        <a:t>     lkjd&amp;ekjd</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 Growth</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iqf’V</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Seed based</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2060"/>
                          </a:solidFill>
                          <a:effectLst/>
                          <a:latin typeface="Kruti Dev 010" pitchFamily="2" charset="0"/>
                          <a:cs typeface="Times New Roman" panose="02020603050405020304" pitchFamily="18" charset="0"/>
                        </a:rPr>
                        <a:t>cht vuq’kaxh</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28513">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Animal      </a:t>
                      </a:r>
                      <a:r>
                        <a:rPr kumimoji="0" lang="en-US" altLang="en-US" sz="2200" b="1" i="0" u="none" strike="noStrike" cap="none" normalizeH="0" baseline="0" dirty="0" err="1">
                          <a:ln>
                            <a:noFill/>
                          </a:ln>
                          <a:solidFill>
                            <a:srgbClr val="002060"/>
                          </a:solidFill>
                          <a:effectLst/>
                          <a:latin typeface="Kruti Dev 010" pitchFamily="2" charset="0"/>
                          <a:cs typeface="Times New Roman" panose="02020603050405020304" pitchFamily="18" charset="0"/>
                        </a:rPr>
                        <a:t>tho</a:t>
                      </a:r>
                      <a:r>
                        <a:rPr kumimoji="0" lang="en-US" altLang="en-US" sz="22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endPar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Animals,  Birds </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i”kq</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i</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kh</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in Body</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kjhj</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Selecting-Tasting in I</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p;u@vkLoknu</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 "  in body</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a:ln>
                            <a:noFill/>
                          </a:ln>
                          <a:solidFill>
                            <a:srgbClr val="002060"/>
                          </a:solidFill>
                          <a:effectLst/>
                          <a:latin typeface="Kruti Dev 010" pitchFamily="2" charset="0"/>
                          <a:cs typeface="Times New Roman" panose="02020603050405020304" pitchFamily="18" charset="0"/>
                        </a:rPr>
                        <a:t>“kjhj esa</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Cruelty, Non-cruelty in I</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2060"/>
                          </a:solidFill>
                          <a:effectLst/>
                          <a:latin typeface="Kruti Dev 010" pitchFamily="2" charset="0"/>
                          <a:cs typeface="Arial" panose="020B0604020202020204" pitchFamily="34" charset="0"/>
                        </a:rPr>
                        <a:t>eSa esa Øwjrk] vØwjrk</a:t>
                      </a:r>
                      <a:endParaRPr kumimoji="0" lang="en-US" altLang="en-US" sz="16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in Body</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kjhj</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Will to live in I</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Tkhus</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dh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vk”kk</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i-IN"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i-IN"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Breed based </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2060"/>
                          </a:solidFill>
                          <a:effectLst/>
                          <a:latin typeface="Kruti Dev 010" pitchFamily="2" charset="0"/>
                          <a:cs typeface="Times New Roman" panose="02020603050405020304" pitchFamily="18" charset="0"/>
                        </a:rPr>
                        <a:t>oa”k vuq’kaxh</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51554">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Human        </a:t>
                      </a:r>
                      <a:r>
                        <a:rPr kumimoji="0" lang="en-US" altLang="en-US" sz="2200" b="1" i="0" u="none" strike="noStrike" cap="none" normalizeH="0" baseline="0" dirty="0" err="1">
                          <a:ln>
                            <a:noFill/>
                          </a:ln>
                          <a:solidFill>
                            <a:srgbClr val="002060"/>
                          </a:solidFill>
                          <a:effectLst/>
                          <a:latin typeface="Kruti Dev 010" pitchFamily="2" charset="0"/>
                          <a:cs typeface="Times New Roman" panose="02020603050405020304" pitchFamily="18" charset="0"/>
                        </a:rPr>
                        <a:t>Kku</a:t>
                      </a:r>
                      <a:r>
                        <a:rPr kumimoji="0" lang="en-US" altLang="en-US" sz="2200" b="1" i="0" u="none" strike="noStrike" cap="none" normalizeH="0" baseline="0" dirty="0">
                          <a:ln>
                            <a:noFill/>
                          </a:ln>
                          <a:solidFill>
                            <a:srgbClr val="002060"/>
                          </a:solidFill>
                          <a:effectLst/>
                          <a:latin typeface="Kruti Dev 010" pitchFamily="2" charset="0"/>
                          <a:cs typeface="Times New Roman" panose="02020603050405020304" pitchFamily="18" charset="0"/>
                        </a:rPr>
                        <a:t> </a:t>
                      </a:r>
                      <a:endPar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Human Beings</a:t>
                      </a:r>
                      <a:r>
                        <a:rPr kumimoji="0" lang="fr-FR"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2060"/>
                          </a:solidFill>
                          <a:effectLst/>
                          <a:latin typeface="Kruti Dev 010" pitchFamily="2" charset="0"/>
                          <a:cs typeface="Times New Roman" panose="02020603050405020304" pitchFamily="18" charset="0"/>
                        </a:rPr>
                        <a:t>euq</a:t>
                      </a:r>
                      <a:r>
                        <a:rPr kumimoji="0" lang="en-US" altLang="en-US" sz="1800" b="1" i="0" u="none" strike="noStrike" cap="none" normalizeH="0" baseline="0" dirty="0">
                          <a:ln>
                            <a:noFill/>
                          </a:ln>
                          <a:solidFill>
                            <a:srgbClr val="002060"/>
                          </a:solidFill>
                          <a:effectLst/>
                          <a:latin typeface="Kruti Dev 010" pitchFamily="2" charset="0"/>
                          <a:cs typeface="Times New Roman" panose="02020603050405020304" pitchFamily="18" charset="0"/>
                        </a:rPr>
                        <a:t>’;</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in Body</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kjhj</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Imaging, </a:t>
                      </a:r>
                      <a:r>
                        <a:rPr kumimoji="0" lang="en-US" altLang="en-US" sz="1300" b="1" i="0" u="none" strike="noStrike" cap="none" normalizeH="0" baseline="0" dirty="0" err="1">
                          <a:ln>
                            <a:noFill/>
                          </a:ln>
                          <a:solidFill>
                            <a:schemeClr val="tx1"/>
                          </a:solidFill>
                          <a:effectLst/>
                          <a:latin typeface="Arial" panose="020B0604020202020204" pitchFamily="34" charset="0"/>
                          <a:cs typeface="Times New Roman" panose="02020603050405020304" pitchFamily="18" charset="0"/>
                        </a:rPr>
                        <a:t>Analysing</a:t>
                      </a:r>
                      <a:r>
                        <a:rPr kumimoji="0" lang="en-US" altLang="en-US" sz="13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-Comparing, Selecting-Tasting in I</a:t>
                      </a:r>
                      <a:endParaRPr kumimoji="0" lang="en-US" altLang="en-US" sz="13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fp</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=.k]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fo'ys’k.k</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p;u@vkLoknu</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chemeClr val="tx1"/>
                          </a:solidFill>
                          <a:effectLst/>
                          <a:latin typeface="Kruti Dev 010" pitchFamily="2" charset="0"/>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kern="1200" dirty="0">
                          <a:solidFill>
                            <a:schemeClr val="bg1"/>
                          </a:solidFill>
                          <a:latin typeface="Arial"/>
                          <a:cs typeface="Times New Roman"/>
                        </a:rPr>
                        <a:t>Natural Acceptance,</a:t>
                      </a:r>
                    </a:p>
                    <a:p>
                      <a:pPr marL="0" marR="0">
                        <a:spcBef>
                          <a:spcPts val="0"/>
                        </a:spcBef>
                        <a:spcAft>
                          <a:spcPts val="0"/>
                        </a:spcAft>
                      </a:pPr>
                      <a:r>
                        <a:rPr lang="en-US" sz="1400" b="1" dirty="0">
                          <a:solidFill>
                            <a:schemeClr val="bg1"/>
                          </a:solidFill>
                          <a:latin typeface="Arial"/>
                          <a:ea typeface="Times New Roman"/>
                          <a:cs typeface="Times New Roman"/>
                        </a:rPr>
                        <a:t>Potential for Understanding… in I</a:t>
                      </a:r>
                      <a:endParaRPr lang="en-US" sz="1200" b="1" dirty="0">
                        <a:solidFill>
                          <a:schemeClr val="bg1"/>
                        </a:solidFill>
                        <a:latin typeface="Times New Roman"/>
                        <a:ea typeface="Times New Roman"/>
                        <a:cs typeface="Times New Roman"/>
                      </a:endParaRPr>
                    </a:p>
                    <a:p>
                      <a:pPr marL="0" marR="0">
                        <a:spcBef>
                          <a:spcPts val="0"/>
                        </a:spcBef>
                        <a:spcAft>
                          <a:spcPts val="0"/>
                        </a:spcAft>
                      </a:pPr>
                      <a:r>
                        <a:rPr lang="en-US" sz="1400" b="1" dirty="0">
                          <a:solidFill>
                            <a:schemeClr val="bg1"/>
                          </a:solidFill>
                          <a:latin typeface="Kruti Dev 010"/>
                          <a:ea typeface="Times New Roman"/>
                          <a:cs typeface="Arial"/>
                        </a:rPr>
                        <a:t>le&gt;us dh {</a:t>
                      </a:r>
                      <a:r>
                        <a:rPr lang="en-US" sz="1400" b="1" dirty="0" err="1">
                          <a:solidFill>
                            <a:schemeClr val="bg1"/>
                          </a:solidFill>
                          <a:latin typeface="Kruti Dev 010"/>
                          <a:ea typeface="Times New Roman"/>
                          <a:cs typeface="Arial"/>
                        </a:rPr>
                        <a:t>kerk</a:t>
                      </a:r>
                      <a:r>
                        <a:rPr lang="en-US" sz="1400" b="1" dirty="0">
                          <a:solidFill>
                            <a:schemeClr val="bg1"/>
                          </a:solidFill>
                          <a:latin typeface="Kruti Dev 010"/>
                          <a:ea typeface="Times New Roman"/>
                          <a:cs typeface="Arial"/>
                        </a:rPr>
                        <a:t> </a:t>
                      </a:r>
                      <a:r>
                        <a:rPr lang="en-US" sz="1600" b="1" dirty="0" err="1">
                          <a:solidFill>
                            <a:schemeClr val="bg1"/>
                          </a:solidFill>
                          <a:latin typeface="Kruti Dev 010"/>
                          <a:ea typeface="Times New Roman"/>
                          <a:cs typeface="Arial"/>
                        </a:rPr>
                        <a:t>eSa</a:t>
                      </a:r>
                      <a:r>
                        <a:rPr lang="en-US" sz="1600" b="1" dirty="0">
                          <a:solidFill>
                            <a:schemeClr val="bg1"/>
                          </a:solidFill>
                          <a:latin typeface="Kruti Dev 010"/>
                          <a:ea typeface="Times New Roman"/>
                          <a:cs typeface="Arial"/>
                        </a:rPr>
                        <a:t> </a:t>
                      </a:r>
                      <a:r>
                        <a:rPr lang="en-US" sz="1600" b="1" dirty="0" err="1">
                          <a:solidFill>
                            <a:schemeClr val="bg1"/>
                          </a:solidFill>
                          <a:latin typeface="Kruti Dev 010"/>
                          <a:ea typeface="Times New Roman"/>
                          <a:cs typeface="Arial"/>
                        </a:rPr>
                        <a:t>esa</a:t>
                      </a:r>
                      <a:endParaRPr lang="en-US" sz="1200" b="1" dirty="0">
                        <a:solidFill>
                          <a:schemeClr val="bg1"/>
                        </a:solidFill>
                        <a:latin typeface="Times New Roman"/>
                        <a:ea typeface="Times New Roman"/>
                        <a:cs typeface="Times New Roman"/>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in body </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kjhj</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Arial" panose="020B0604020202020204" pitchFamily="34" charset="0"/>
                          <a:cs typeface="Times New Roman" panose="02020603050405020304" pitchFamily="18" charset="0"/>
                        </a:rPr>
                        <a:t>Potential for Perseverance, Bravery, Generosity… in I </a:t>
                      </a:r>
                      <a:endParaRPr kumimoji="0" lang="en-US" altLang="en-US" sz="12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khjrk</a:t>
                      </a:r>
                      <a:r>
                        <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ohjrk</a:t>
                      </a:r>
                      <a:r>
                        <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mnkjrk</a:t>
                      </a:r>
                      <a:endParaRPr kumimoji="0" lang="en-US" altLang="en-US" sz="12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 in Body</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kjhj</a:t>
                      </a:r>
                      <a:r>
                        <a:rPr kumimoji="0" lang="en-US" altLang="en-US" sz="14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400" b="1" i="0" u="none" strike="noStrike" cap="none" normalizeH="0" baseline="0" dirty="0" err="1">
                          <a:ln>
                            <a:noFill/>
                          </a:ln>
                          <a:solidFill>
                            <a:srgbClr val="002060"/>
                          </a:solidFill>
                          <a:effectLst/>
                          <a:latin typeface="Kruti Dev 010" pitchFamily="2" charset="0"/>
                          <a:cs typeface="Times New Roman" panose="02020603050405020304" pitchFamily="18" charset="0"/>
                        </a:rPr>
                        <a:t>esa</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Will to live with continuous happiness in I</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esa</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fujarj</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Lkq</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kiwoZd</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Tkhus</a:t>
                      </a:r>
                      <a:r>
                        <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rPr>
                        <a:t> dh </a:t>
                      </a:r>
                      <a:r>
                        <a:rPr kumimoji="0" lang="en-US" altLang="en-US" sz="1600" b="1" i="0" u="none" strike="noStrike" cap="none" normalizeH="0" baseline="0" dirty="0" err="1">
                          <a:ln>
                            <a:noFill/>
                          </a:ln>
                          <a:solidFill>
                            <a:srgbClr val="002060"/>
                          </a:solidFill>
                          <a:effectLst/>
                          <a:latin typeface="Kruti Dev 010" pitchFamily="2" charset="0"/>
                          <a:cs typeface="Arial" panose="020B0604020202020204" pitchFamily="34" charset="0"/>
                        </a:rPr>
                        <a:t>vk”kk</a:t>
                      </a:r>
                      <a:endParaRPr kumimoji="0" lang="en-US" altLang="en-US" sz="1600" b="1" i="0" u="none" strike="noStrike" cap="none" normalizeH="0" baseline="0" dirty="0">
                        <a:ln>
                          <a:noFill/>
                        </a:ln>
                        <a:solidFill>
                          <a:srgbClr val="002060"/>
                        </a:solidFill>
                        <a:effectLst/>
                        <a:latin typeface="Kruti Dev 010" pitchFamily="2"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alibri" panose="020F0502020204030204" pitchFamily="34" charset="0"/>
                          <a:cs typeface="Arial" panose="020B0604020202020204" pitchFamily="34" charset="0"/>
                        </a:rPr>
                        <a:t>R</a:t>
                      </a:r>
                      <a:r>
                        <a:rPr kumimoji="0" lang="en-US" altLang="en-US" sz="1600" b="1" i="0" u="none" strike="noStrike" cap="none" normalizeH="0" baseline="0" dirty="0">
                          <a:ln>
                            <a:noFill/>
                          </a:ln>
                          <a:solidFill>
                            <a:schemeClr val="bg1"/>
                          </a:solidFill>
                          <a:effectLst/>
                          <a:latin typeface="Calibri" panose="020F0502020204030204" pitchFamily="34" charset="0"/>
                          <a:cs typeface="Arial" panose="020B0604020202020204" pitchFamily="34" charset="0"/>
                        </a:rPr>
                        <a:t>ight Feeling &amp; Thought </a:t>
                      </a:r>
                      <a:r>
                        <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rPr>
                        <a:t>lek/</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kku</a:t>
                      </a:r>
                      <a:endParaRPr kumimoji="0" lang="en-US" altLang="en-US" sz="1600" b="1" i="0" u="none" strike="noStrike" cap="none" normalizeH="0" baseline="0" dirty="0">
                        <a:ln>
                          <a:noFill/>
                        </a:ln>
                        <a:solidFill>
                          <a:schemeClr val="bg1"/>
                        </a:solidFill>
                        <a:effectLst/>
                        <a:latin typeface="Kruti Dev 010" pitchFamily="2"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bg1"/>
                          </a:solidFill>
                          <a:effectLst/>
                          <a:latin typeface="Calibri" panose="020F0502020204030204" pitchFamily="34" charset="0"/>
                          <a:cs typeface="Arial" panose="020B0604020202020204" pitchFamily="34" charset="0"/>
                        </a:rPr>
                        <a:t>Right Understanding </a:t>
                      </a:r>
                      <a:r>
                        <a:rPr kumimoji="0" lang="en-US" altLang="en-US" sz="1600" b="1" i="0" u="none" strike="noStrike" cap="none" normalizeH="0" baseline="0" dirty="0" err="1">
                          <a:ln>
                            <a:noFill/>
                          </a:ln>
                          <a:solidFill>
                            <a:schemeClr val="bg1"/>
                          </a:solidFill>
                          <a:effectLst/>
                          <a:latin typeface="Kruti Dev 010" pitchFamily="2" charset="0"/>
                          <a:cs typeface="Arial" panose="020B0604020202020204" pitchFamily="34" charset="0"/>
                        </a:rPr>
                        <a:t>Kku</a:t>
                      </a:r>
                      <a:endParaRPr kumimoji="0" lang="en-US" altLang="en-US" sz="1200" b="1" i="0" u="none" strike="noStrike" cap="none" normalizeH="0" baseline="0" dirty="0">
                        <a:ln>
                          <a:noFill/>
                        </a:ln>
                        <a:solidFill>
                          <a:schemeClr val="bg1"/>
                        </a:solidFill>
                        <a:effectLst/>
                        <a:latin typeface="Kruti Dev 010" pitchFamily="2"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b="1">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i-IN"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i-IN"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Education-Sanskar based</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f”k</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kk&amp;laLdkj</a:t>
                      </a: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2060"/>
                          </a:solidFill>
                          <a:effectLst/>
                          <a:latin typeface="Kruti Dev 010" pitchFamily="2" charset="0"/>
                          <a:cs typeface="Times New Roman" panose="02020603050405020304" pitchFamily="18" charset="0"/>
                        </a:rPr>
                        <a:t>   </a:t>
                      </a:r>
                      <a:r>
                        <a:rPr kumimoji="0" lang="en-US" altLang="en-US" sz="1600" b="1" i="0" u="none" strike="noStrike" cap="none" normalizeH="0" baseline="0" dirty="0" err="1">
                          <a:ln>
                            <a:noFill/>
                          </a:ln>
                          <a:solidFill>
                            <a:srgbClr val="002060"/>
                          </a:solidFill>
                          <a:effectLst/>
                          <a:latin typeface="Kruti Dev 010" pitchFamily="2" charset="0"/>
                          <a:cs typeface="Times New Roman" panose="02020603050405020304" pitchFamily="18" charset="0"/>
                        </a:rPr>
                        <a:t>vuq’kaxh</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3620" marR="3362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3601" name="Rectangle 1">
            <a:extLst>
              <a:ext uri="{FF2B5EF4-FFF2-40B4-BE49-F238E27FC236}">
                <a16:creationId xmlns:a16="http://schemas.microsoft.com/office/drawing/2014/main" id="{3389807F-5CC6-44FE-B335-2D3801E03692}"/>
              </a:ext>
            </a:extLst>
          </p:cNvPr>
          <p:cNvSpPr>
            <a:spLocks noChangeArrowheads="1"/>
          </p:cNvSpPr>
          <p:nvPr/>
        </p:nvSpPr>
        <p:spPr bwMode="auto">
          <a:xfrm>
            <a:off x="3987800" y="3244850"/>
            <a:ext cx="1481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hi-IN" altLang="en-US">
                <a:solidFill>
                  <a:srgbClr val="000000"/>
                </a:solidFill>
                <a:cs typeface="Arial" panose="020B0604020202020204" pitchFamily="34" charset="0"/>
              </a:rPr>
              <a:t>	</a:t>
            </a:r>
            <a:endParaRPr lang="en-US" altLang="en-US">
              <a:solidFill>
                <a:srgbClr val="000000"/>
              </a:solidFill>
              <a:cs typeface="Arial" panose="020B0604020202020204" pitchFamily="34" charset="0"/>
            </a:endParaRPr>
          </a:p>
        </p:txBody>
      </p:sp>
      <p:cxnSp>
        <p:nvCxnSpPr>
          <p:cNvPr id="12" name="Straight Arrow Connector 11">
            <a:extLst>
              <a:ext uri="{FF2B5EF4-FFF2-40B4-BE49-F238E27FC236}">
                <a16:creationId xmlns:a16="http://schemas.microsoft.com/office/drawing/2014/main" id="{1F268FD0-DE74-4B79-B412-063B217B9258}"/>
              </a:ext>
            </a:extLst>
          </p:cNvPr>
          <p:cNvCxnSpPr/>
          <p:nvPr/>
        </p:nvCxnSpPr>
        <p:spPr>
          <a:xfrm rot="5400000" flipH="1" flipV="1">
            <a:off x="7354094" y="6285706"/>
            <a:ext cx="2286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603" name="TextBox 36">
            <a:extLst>
              <a:ext uri="{FF2B5EF4-FFF2-40B4-BE49-F238E27FC236}">
                <a16:creationId xmlns:a16="http://schemas.microsoft.com/office/drawing/2014/main" id="{4257B8D3-3FD5-4F86-84CE-60776F14AE37}"/>
              </a:ext>
            </a:extLst>
          </p:cNvPr>
          <p:cNvSpPr txBox="1">
            <a:spLocks noChangeArrowheads="1"/>
          </p:cNvSpPr>
          <p:nvPr/>
        </p:nvSpPr>
        <p:spPr bwMode="auto">
          <a:xfrm>
            <a:off x="11049000" y="5867400"/>
            <a:ext cx="1066800" cy="738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rgbClr val="FF0000"/>
                </a:solidFill>
              </a:rPr>
              <a:t>Human Education-sanskar</a:t>
            </a:r>
          </a:p>
        </p:txBody>
      </p:sp>
      <p:cxnSp>
        <p:nvCxnSpPr>
          <p:cNvPr id="16" name="Straight Arrow Connector 15">
            <a:extLst>
              <a:ext uri="{FF2B5EF4-FFF2-40B4-BE49-F238E27FC236}">
                <a16:creationId xmlns:a16="http://schemas.microsoft.com/office/drawing/2014/main" id="{722463C0-1AB4-427B-A9D1-661B457647CB}"/>
              </a:ext>
            </a:extLst>
          </p:cNvPr>
          <p:cNvCxnSpPr>
            <a:cxnSpLocks/>
            <a:endCxn id="23603" idx="0"/>
          </p:cNvCxnSpPr>
          <p:nvPr/>
        </p:nvCxnSpPr>
        <p:spPr>
          <a:xfrm>
            <a:off x="11582400" y="5500688"/>
            <a:ext cx="0" cy="36671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69EC592-FA7B-49A4-A7A0-AC690C7229A1}"/>
              </a:ext>
            </a:extLst>
          </p:cNvPr>
          <p:cNvCxnSpPr>
            <a:cxnSpLocks/>
          </p:cNvCxnSpPr>
          <p:nvPr/>
        </p:nvCxnSpPr>
        <p:spPr>
          <a:xfrm flipH="1">
            <a:off x="7470775" y="6788150"/>
            <a:ext cx="4111625"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7E148D2-076A-4DED-9C4F-3BB4B412C79D}"/>
              </a:ext>
            </a:extLst>
          </p:cNvPr>
          <p:cNvCxnSpPr>
            <a:stCxn id="23603" idx="2"/>
          </p:cNvCxnSpPr>
          <p:nvPr/>
        </p:nvCxnSpPr>
        <p:spPr>
          <a:xfrm rot="16200000" flipH="1">
            <a:off x="11506200" y="6681788"/>
            <a:ext cx="152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28B79DD-0789-4621-A393-D95F923214CF}"/>
              </a:ext>
            </a:extLst>
          </p:cNvPr>
          <p:cNvCxnSpPr/>
          <p:nvPr/>
        </p:nvCxnSpPr>
        <p:spPr>
          <a:xfrm rot="5400000" flipH="1" flipV="1">
            <a:off x="7395369" y="6704806"/>
            <a:ext cx="1524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4BD21A8-7689-4545-B406-526E2D00FD23}"/>
              </a:ext>
            </a:extLst>
          </p:cNvPr>
          <p:cNvCxnSpPr>
            <a:cxnSpLocks/>
          </p:cNvCxnSpPr>
          <p:nvPr/>
        </p:nvCxnSpPr>
        <p:spPr>
          <a:xfrm rot="5400000" flipH="1" flipV="1">
            <a:off x="7354094" y="5752306"/>
            <a:ext cx="2286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DD67032-E4DC-435F-92D0-6E50681562F3}"/>
              </a:ext>
            </a:extLst>
          </p:cNvPr>
          <p:cNvCxnSpPr>
            <a:cxnSpLocks/>
          </p:cNvCxnSpPr>
          <p:nvPr/>
        </p:nvCxnSpPr>
        <p:spPr>
          <a:xfrm>
            <a:off x="8991600" y="5464175"/>
            <a:ext cx="2590800" cy="3651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610" name="TextBox 36">
            <a:extLst>
              <a:ext uri="{FF2B5EF4-FFF2-40B4-BE49-F238E27FC236}">
                <a16:creationId xmlns:a16="http://schemas.microsoft.com/office/drawing/2014/main" id="{BB030819-C972-49D8-AD18-F34D637C9C02}"/>
              </a:ext>
            </a:extLst>
          </p:cNvPr>
          <p:cNvSpPr txBox="1">
            <a:spLocks noChangeArrowheads="1"/>
          </p:cNvSpPr>
          <p:nvPr/>
        </p:nvSpPr>
        <p:spPr bwMode="auto">
          <a:xfrm>
            <a:off x="9220200" y="5407025"/>
            <a:ext cx="16002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rgbClr val="FF0000"/>
                </a:solidFill>
              </a:rPr>
              <a:t>Next Generation</a:t>
            </a:r>
          </a:p>
        </p:txBody>
      </p:sp>
      <p:sp>
        <p:nvSpPr>
          <p:cNvPr id="23611" name="Rectangle 1">
            <a:extLst>
              <a:ext uri="{FF2B5EF4-FFF2-40B4-BE49-F238E27FC236}">
                <a16:creationId xmlns:a16="http://schemas.microsoft.com/office/drawing/2014/main" id="{96451A65-EFD1-4290-958F-C484DEA74E98}"/>
              </a:ext>
            </a:extLst>
          </p:cNvPr>
          <p:cNvSpPr>
            <a:spLocks noChangeArrowheads="1"/>
          </p:cNvSpPr>
          <p:nvPr/>
        </p:nvSpPr>
        <p:spPr bwMode="auto">
          <a:xfrm>
            <a:off x="10512425" y="509588"/>
            <a:ext cx="1679575" cy="44942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US" altLang="en-US" b="1">
                <a:solidFill>
                  <a:srgbClr val="FFFF00"/>
                </a:solidFill>
                <a:cs typeface="Arial" panose="020B0604020202020204" pitchFamily="34" charset="0"/>
              </a:rPr>
              <a:t>The conduct of human being is decided by its education-sanskar</a:t>
            </a:r>
          </a:p>
          <a:p>
            <a:pPr eaLnBrk="1" hangingPunct="1">
              <a:buFont typeface="Symbol" panose="05050102010706020507" pitchFamily="18" charset="2"/>
              <a:buNone/>
            </a:pPr>
            <a:endParaRPr lang="en-US" altLang="en-US">
              <a:solidFill>
                <a:srgbClr val="FFFF00"/>
              </a:solidFill>
              <a:cs typeface="Arial" panose="020B0604020202020204" pitchFamily="34" charset="0"/>
            </a:endParaRPr>
          </a:p>
          <a:p>
            <a:pPr eaLnBrk="1" hangingPunct="1">
              <a:buFont typeface="Symbol" panose="05050102010706020507" pitchFamily="18" charset="2"/>
              <a:buNone/>
            </a:pPr>
            <a:r>
              <a:rPr lang="en-US" altLang="en-US" sz="1600">
                <a:solidFill>
                  <a:srgbClr val="FFFF00"/>
                </a:solidFill>
                <a:cs typeface="Arial" panose="020B0604020202020204" pitchFamily="34" charset="0"/>
              </a:rPr>
              <a:t>Human education-sanskar </a:t>
            </a:r>
            <a:r>
              <a:rPr lang="en-US" altLang="en-US" sz="1600">
                <a:solidFill>
                  <a:srgbClr val="FFFF00"/>
                </a:solidFill>
                <a:cs typeface="Arial" panose="020B0604020202020204" pitchFamily="34" charset="0"/>
                <a:sym typeface="Wingdings" panose="05000000000000000000" pitchFamily="2" charset="2"/>
              </a:rPr>
              <a:t> Human conduct</a:t>
            </a:r>
          </a:p>
          <a:p>
            <a:pPr eaLnBrk="1" hangingPunct="1">
              <a:buFont typeface="Symbol" panose="05050102010706020507" pitchFamily="18" charset="2"/>
              <a:buNone/>
            </a:pPr>
            <a:endParaRPr lang="en-US" altLang="en-US" sz="1600">
              <a:solidFill>
                <a:srgbClr val="FFFF00"/>
              </a:solidFill>
              <a:cs typeface="Arial" panose="020B0604020202020204" pitchFamily="34" charset="0"/>
              <a:sym typeface="Wingdings" panose="05000000000000000000" pitchFamily="2" charset="2"/>
            </a:endParaRPr>
          </a:p>
          <a:p>
            <a:pPr eaLnBrk="1" hangingPunct="1">
              <a:buFont typeface="Symbol" panose="05050102010706020507" pitchFamily="18" charset="2"/>
              <a:buNone/>
            </a:pPr>
            <a:r>
              <a:rPr lang="en-US" altLang="en-US" sz="1600">
                <a:solidFill>
                  <a:srgbClr val="FFFF00"/>
                </a:solidFill>
                <a:cs typeface="Arial" panose="020B0604020202020204" pitchFamily="34" charset="0"/>
                <a:sym typeface="Wingdings" panose="05000000000000000000" pitchFamily="2" charset="2"/>
              </a:rPr>
              <a:t>Inhuman education-sanskar  Inhuman conduct</a:t>
            </a:r>
          </a:p>
        </p:txBody>
      </p:sp>
    </p:spTree>
  </p:cSld>
  <p:clrMapOvr>
    <a:masterClrMapping/>
  </p:clrMapOvr>
  <p:transition/>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5511</Words>
  <Application>Microsoft Office PowerPoint</Application>
  <PresentationFormat>Widescreen</PresentationFormat>
  <Paragraphs>921</Paragraphs>
  <Slides>40</Slides>
  <Notes>2</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Kruti Dev 010</vt:lpstr>
      <vt:lpstr>Symbol</vt:lpstr>
      <vt:lpstr>Times New Roman</vt:lpstr>
      <vt:lpstr>Wingdings</vt:lpstr>
      <vt:lpstr>UHV Theme 2022</vt:lpstr>
      <vt:lpstr>Lecture 20 Interconnectedness, self-regulation and Mutual Fulfilment</vt:lpstr>
      <vt:lpstr>PowerPoint Presentation</vt:lpstr>
      <vt:lpstr>PowerPoint Presentation</vt:lpstr>
      <vt:lpstr>Details of the Four Orders in Nature</vt:lpstr>
      <vt:lpstr>Details of the Four Orders in Nature</vt:lpstr>
      <vt:lpstr>Natural Characteristic LoHkko    Tendency </vt:lpstr>
      <vt:lpstr>Details of the Four Orders in Nature</vt:lpstr>
      <vt:lpstr>Details of the Four Orders in Nature</vt:lpstr>
      <vt:lpstr>Role of Education-Sanskar f'k{kk&amp;laLdkj dh Hkwfedk</vt:lpstr>
      <vt:lpstr>Based on Understanding Nature, Human Being can Decide its Role vis-à-vis each Order</vt:lpstr>
      <vt:lpstr>Participation of Human Being in Entire Nature</vt:lpstr>
      <vt:lpstr>Participation of Human Being in Entire Nature</vt:lpstr>
      <vt:lpstr>Participation of Human Being in Entire Nature</vt:lpstr>
      <vt:lpstr>Sum Up</vt:lpstr>
      <vt:lpstr>Self Reflection     </vt:lpstr>
      <vt:lpstr>Self Reflection</vt:lpstr>
      <vt:lpstr>Key Points</vt:lpstr>
      <vt:lpstr>PowerPoint Presentation</vt:lpstr>
      <vt:lpstr>Details of the Four Orders</vt:lpstr>
      <vt:lpstr>Sum Up</vt:lpstr>
      <vt:lpstr>FAQs for Lecture 20 </vt:lpstr>
      <vt:lpstr>Question(s): Classification     Response</vt:lpstr>
      <vt:lpstr>Nature = Collection of Units = 4 Orders</vt:lpstr>
      <vt:lpstr>Question(s): Classification     Response</vt:lpstr>
      <vt:lpstr>Question(s): Classification     Response</vt:lpstr>
      <vt:lpstr>Question(s): Classification     Response</vt:lpstr>
      <vt:lpstr>Question(s): Harmony in the Nature  Response</vt:lpstr>
      <vt:lpstr>Question(s): Harmony in the Nature  Response</vt:lpstr>
      <vt:lpstr>Question(s): Harmony in the Nature  Response</vt:lpstr>
      <vt:lpstr>Question(s): Harmony in the Nature  Response</vt:lpstr>
      <vt:lpstr>Question(s): Mutual Fulfilment    Response</vt:lpstr>
      <vt:lpstr>Question(s): Mutual Fulfilment    Response</vt:lpstr>
      <vt:lpstr>Question(s): Mutual Fulfilment    Response</vt:lpstr>
      <vt:lpstr>Question(s): Mutual Fulfilment    Response</vt:lpstr>
      <vt:lpstr>Question(s): Mutual Fulfilment   Response</vt:lpstr>
      <vt:lpstr>Question(s): Inheritance    Response</vt:lpstr>
      <vt:lpstr>Question(s): Mutual Fulfilment   Response</vt:lpstr>
      <vt:lpstr>Question(s): Mutual Fulfilment   Response</vt:lpstr>
      <vt:lpstr>Food for Human Being – Vegetarian, Non Vegetarian, Vegan…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2024-07-24T12:56:09Z</dcterms:modified>
</cp:coreProperties>
</file>